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8" r:id="rId1"/>
  </p:sldMasterIdLst>
  <p:notesMasterIdLst>
    <p:notesMasterId r:id="rId38"/>
  </p:notesMasterIdLst>
  <p:sldIdLst>
    <p:sldId id="256" r:id="rId2"/>
    <p:sldId id="257" r:id="rId3"/>
    <p:sldId id="262" r:id="rId4"/>
    <p:sldId id="265" r:id="rId5"/>
    <p:sldId id="266" r:id="rId6"/>
    <p:sldId id="269" r:id="rId7"/>
    <p:sldId id="271" r:id="rId8"/>
    <p:sldId id="274" r:id="rId9"/>
    <p:sldId id="272" r:id="rId10"/>
    <p:sldId id="314" r:id="rId11"/>
    <p:sldId id="315" r:id="rId12"/>
    <p:sldId id="279" r:id="rId13"/>
    <p:sldId id="292" r:id="rId14"/>
    <p:sldId id="281" r:id="rId15"/>
    <p:sldId id="282" r:id="rId16"/>
    <p:sldId id="284" r:id="rId17"/>
    <p:sldId id="316" r:id="rId18"/>
    <p:sldId id="286" r:id="rId19"/>
    <p:sldId id="287" r:id="rId20"/>
    <p:sldId id="283" r:id="rId21"/>
    <p:sldId id="304" r:id="rId22"/>
    <p:sldId id="305" r:id="rId23"/>
    <p:sldId id="289" r:id="rId24"/>
    <p:sldId id="290" r:id="rId25"/>
    <p:sldId id="291" r:id="rId26"/>
    <p:sldId id="293" r:id="rId27"/>
    <p:sldId id="307" r:id="rId28"/>
    <p:sldId id="295" r:id="rId29"/>
    <p:sldId id="296" r:id="rId30"/>
    <p:sldId id="317" r:id="rId31"/>
    <p:sldId id="318" r:id="rId32"/>
    <p:sldId id="319" r:id="rId33"/>
    <p:sldId id="320" r:id="rId34"/>
    <p:sldId id="321" r:id="rId35"/>
    <p:sldId id="322" r:id="rId36"/>
    <p:sldId id="323"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Padgett" initials="LP" lastIdx="1" clrIdx="0">
    <p:extLst>
      <p:ext uri="{19B8F6BF-5375-455C-9EA6-DF929625EA0E}">
        <p15:presenceInfo xmlns:p15="http://schemas.microsoft.com/office/powerpoint/2012/main" userId="S-1-5-21-3655917979-1243709510-1576850356-28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48F"/>
    <a:srgbClr val="FFD54F"/>
    <a:srgbClr val="FFEFBD"/>
    <a:srgbClr val="A1A1A1"/>
    <a:srgbClr val="B4C9DE"/>
    <a:srgbClr val="CAD9E8"/>
    <a:srgbClr val="739BC3"/>
    <a:srgbClr val="2B4763"/>
    <a:srgbClr val="E2EDB5"/>
    <a:srgbClr val="D7E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9857" autoAdjust="0"/>
  </p:normalViewPr>
  <p:slideViewPr>
    <p:cSldViewPr snapToGrid="0">
      <p:cViewPr varScale="1">
        <p:scale>
          <a:sx n="85" d="100"/>
          <a:sy n="85" d="100"/>
        </p:scale>
        <p:origin x="571"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E717C-FE73-4AF7-98FD-38F5EFC560A6}" type="datetimeFigureOut">
              <a:rPr lang="en-US" smtClean="0"/>
              <a:t>2/14/2024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75BDD8-C8FD-41E2-A341-160FFD90B200}" type="slidenum">
              <a:rPr lang="en-US" smtClean="0"/>
              <a:t>‹#›</a:t>
            </a:fld>
            <a:endParaRPr lang="en-US" dirty="0"/>
          </a:p>
        </p:txBody>
      </p:sp>
    </p:spTree>
    <p:extLst>
      <p:ext uri="{BB962C8B-B14F-4D97-AF65-F5344CB8AC3E}">
        <p14:creationId xmlns:p14="http://schemas.microsoft.com/office/powerpoint/2010/main" val="346969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Additional Notes for Presenters:</a:t>
            </a:r>
          </a:p>
          <a:p>
            <a:pPr marL="171450" indent="-171450">
              <a:buFontTx/>
              <a:buChar char="-"/>
            </a:pPr>
            <a:r>
              <a:rPr lang="en-US" dirty="0"/>
              <a:t>Students in the state of Ohio only</a:t>
            </a:r>
          </a:p>
          <a:p>
            <a:pPr marL="171450" indent="-171450">
              <a:buFontTx/>
              <a:buChar char="-"/>
            </a:pPr>
            <a:r>
              <a:rPr lang="en-US" dirty="0"/>
              <a:t>Variety of college courses available, HS credits can meet graduation requirements</a:t>
            </a:r>
          </a:p>
          <a:p>
            <a:pPr marL="628650" lvl="1" indent="-171450">
              <a:buFontTx/>
              <a:buChar char="-"/>
            </a:pPr>
            <a:r>
              <a:rPr lang="en-US" dirty="0"/>
              <a:t>3+ college credit hours = 1 HS unit</a:t>
            </a:r>
          </a:p>
          <a:p>
            <a:pPr marL="171450" lvl="0" indent="-171450">
              <a:buFontTx/>
              <a:buChar char="-"/>
            </a:pPr>
            <a:r>
              <a:rPr lang="en-US" dirty="0"/>
              <a:t>All public colleges/universities in Ohio, some private colleges, very few eligible out-of-state</a:t>
            </a:r>
          </a:p>
          <a:p>
            <a:pPr marL="171450" lvl="0" indent="-171450">
              <a:buFontTx/>
              <a:buChar char="-"/>
            </a:pPr>
            <a:r>
              <a:rPr lang="en-US" dirty="0"/>
              <a:t>Take classes in fall, spring or summer</a:t>
            </a:r>
          </a:p>
          <a:p>
            <a:pPr marL="171450" lvl="0" indent="-171450">
              <a:buFontTx/>
              <a:buChar char="-"/>
            </a:pPr>
            <a:r>
              <a:rPr lang="en-US" dirty="0"/>
              <a:t>Adhere to policies/requirements of college</a:t>
            </a:r>
          </a:p>
        </p:txBody>
      </p:sp>
      <p:sp>
        <p:nvSpPr>
          <p:cNvPr id="4" name="Slide Number Placeholder 3"/>
          <p:cNvSpPr>
            <a:spLocks noGrp="1"/>
          </p:cNvSpPr>
          <p:nvPr>
            <p:ph type="sldNum" sz="quarter" idx="5"/>
          </p:nvPr>
        </p:nvSpPr>
        <p:spPr/>
        <p:txBody>
          <a:bodyPr/>
          <a:lstStyle/>
          <a:p>
            <a:fld id="{4475BDD8-C8FD-41E2-A341-160FFD90B200}" type="slidenum">
              <a:rPr lang="en-US" smtClean="0"/>
              <a:t>2</a:t>
            </a:fld>
            <a:endParaRPr lang="en-US" dirty="0"/>
          </a:p>
        </p:txBody>
      </p:sp>
    </p:spTree>
    <p:extLst>
      <p:ext uri="{BB962C8B-B14F-4D97-AF65-F5344CB8AC3E}">
        <p14:creationId xmlns:p14="http://schemas.microsoft.com/office/powerpoint/2010/main" val="1833409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 for presenters:</a:t>
            </a:r>
          </a:p>
          <a:p>
            <a:pPr marL="171450" indent="-171450">
              <a:buFontTx/>
              <a:buChar char="-"/>
            </a:pPr>
            <a:r>
              <a:rPr lang="en-US" dirty="0"/>
              <a:t>Families must confirm with both the college and high school if they choose Option A</a:t>
            </a:r>
          </a:p>
          <a:p>
            <a:pPr marL="171450" indent="-171450">
              <a:buFontTx/>
              <a:buChar char="-"/>
            </a:pPr>
            <a:r>
              <a:rPr lang="en-US" dirty="0"/>
              <a:t>The deadline to choose is the college’s no fault withdraw date</a:t>
            </a:r>
          </a:p>
        </p:txBody>
      </p:sp>
      <p:sp>
        <p:nvSpPr>
          <p:cNvPr id="4" name="Slide Number Placeholder 3"/>
          <p:cNvSpPr>
            <a:spLocks noGrp="1"/>
          </p:cNvSpPr>
          <p:nvPr>
            <p:ph type="sldNum" sz="quarter" idx="5"/>
          </p:nvPr>
        </p:nvSpPr>
        <p:spPr/>
        <p:txBody>
          <a:bodyPr/>
          <a:lstStyle/>
          <a:p>
            <a:fld id="{4475BDD8-C8FD-41E2-A341-160FFD90B200}" type="slidenum">
              <a:rPr lang="en-US" smtClean="0"/>
              <a:t>21</a:t>
            </a:fld>
            <a:endParaRPr lang="en-US" dirty="0"/>
          </a:p>
        </p:txBody>
      </p:sp>
    </p:spTree>
    <p:extLst>
      <p:ext uri="{BB962C8B-B14F-4D97-AF65-F5344CB8AC3E}">
        <p14:creationId xmlns:p14="http://schemas.microsoft.com/office/powerpoint/2010/main" val="580845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 for Presenters:</a:t>
            </a:r>
          </a:p>
          <a:p>
            <a:pPr marL="171450" indent="-171450">
              <a:buFontTx/>
              <a:buChar char="-"/>
            </a:pPr>
            <a:r>
              <a:rPr lang="en-US" dirty="0"/>
              <a:t>The default choice, but families can still confirm their choice of Option B by the no fault withdraw deadline</a:t>
            </a:r>
          </a:p>
          <a:p>
            <a:pPr marL="628650" lvl="1" indent="-171450">
              <a:buFontTx/>
              <a:buChar char="-"/>
            </a:pPr>
            <a:r>
              <a:rPr lang="en-US" dirty="0"/>
              <a:t>Students may be asked to confirm during the college advising process</a:t>
            </a:r>
          </a:p>
        </p:txBody>
      </p:sp>
      <p:sp>
        <p:nvSpPr>
          <p:cNvPr id="4" name="Slide Number Placeholder 3"/>
          <p:cNvSpPr>
            <a:spLocks noGrp="1"/>
          </p:cNvSpPr>
          <p:nvPr>
            <p:ph type="sldNum" sz="quarter" idx="5"/>
          </p:nvPr>
        </p:nvSpPr>
        <p:spPr/>
        <p:txBody>
          <a:bodyPr/>
          <a:lstStyle/>
          <a:p>
            <a:fld id="{4475BDD8-C8FD-41E2-A341-160FFD90B200}" type="slidenum">
              <a:rPr lang="en-US" smtClean="0"/>
              <a:t>22</a:t>
            </a:fld>
            <a:endParaRPr lang="en-US" dirty="0"/>
          </a:p>
        </p:txBody>
      </p:sp>
    </p:spTree>
    <p:extLst>
      <p:ext uri="{BB962C8B-B14F-4D97-AF65-F5344CB8AC3E}">
        <p14:creationId xmlns:p14="http://schemas.microsoft.com/office/powerpoint/2010/main" val="1882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 for Presenters:</a:t>
            </a:r>
          </a:p>
          <a:p>
            <a:pPr marL="171450" indent="-171450">
              <a:buFontTx/>
              <a:buChar char="-"/>
            </a:pPr>
            <a:r>
              <a:rPr lang="en-US" dirty="0"/>
              <a:t>Must meet only one, “multiple measures” of eligibility</a:t>
            </a:r>
          </a:p>
          <a:p>
            <a:pPr marL="171450" indent="-171450">
              <a:buFontTx/>
              <a:buChar char="-"/>
            </a:pPr>
            <a:r>
              <a:rPr lang="en-US" dirty="0"/>
              <a:t>Remediation free scores on ACT, SAT, Accuplacer, ALEKS, </a:t>
            </a:r>
            <a:r>
              <a:rPr lang="en-US" dirty="0" err="1"/>
              <a:t>PlaceU</a:t>
            </a:r>
            <a:r>
              <a:rPr lang="en-US" dirty="0"/>
              <a:t>, </a:t>
            </a:r>
            <a:r>
              <a:rPr lang="en-US" dirty="0" err="1"/>
              <a:t>MapleSoft</a:t>
            </a:r>
            <a:endParaRPr lang="en-US" dirty="0"/>
          </a:p>
          <a:p>
            <a:pPr marL="628650" lvl="1" indent="-171450">
              <a:buFontTx/>
              <a:buChar char="-"/>
            </a:pPr>
            <a:r>
              <a:rPr lang="en-US" dirty="0"/>
              <a:t>May differ from tests taken for course placement</a:t>
            </a:r>
          </a:p>
        </p:txBody>
      </p:sp>
      <p:sp>
        <p:nvSpPr>
          <p:cNvPr id="4" name="Slide Number Placeholder 3"/>
          <p:cNvSpPr>
            <a:spLocks noGrp="1"/>
          </p:cNvSpPr>
          <p:nvPr>
            <p:ph type="sldNum" sz="quarter" idx="5"/>
          </p:nvPr>
        </p:nvSpPr>
        <p:spPr/>
        <p:txBody>
          <a:bodyPr/>
          <a:lstStyle/>
          <a:p>
            <a:fld id="{4475BDD8-C8FD-41E2-A341-160FFD90B200}" type="slidenum">
              <a:rPr lang="en-US" smtClean="0"/>
              <a:t>3</a:t>
            </a:fld>
            <a:endParaRPr lang="en-US" dirty="0"/>
          </a:p>
        </p:txBody>
      </p:sp>
    </p:spTree>
    <p:extLst>
      <p:ext uri="{BB962C8B-B14F-4D97-AF65-F5344CB8AC3E}">
        <p14:creationId xmlns:p14="http://schemas.microsoft.com/office/powerpoint/2010/main" val="1708396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 for Presenters:</a:t>
            </a:r>
          </a:p>
          <a:p>
            <a:pPr marL="171450" indent="-171450">
              <a:buFontTx/>
              <a:buChar char="-"/>
            </a:pPr>
            <a:r>
              <a:rPr lang="en-US" dirty="0"/>
              <a:t>Students work with both a college advisor and their HS counselor to plan their courses</a:t>
            </a:r>
          </a:p>
          <a:p>
            <a:pPr marL="171450" indent="-171450">
              <a:buFontTx/>
              <a:buChar char="-"/>
            </a:pPr>
            <a:r>
              <a:rPr lang="en-US" dirty="0"/>
              <a:t>Some HS may have additional graduation requirements beyond the state requirements</a:t>
            </a:r>
          </a:p>
          <a:p>
            <a:pPr marL="171450" indent="-171450">
              <a:buFontTx/>
              <a:buChar char="-"/>
            </a:pPr>
            <a:r>
              <a:rPr lang="en-US" dirty="0"/>
              <a:t>Students are not limited to only taking courses on the pathways, they just exist as a guide/resource</a:t>
            </a:r>
          </a:p>
        </p:txBody>
      </p:sp>
      <p:sp>
        <p:nvSpPr>
          <p:cNvPr id="4" name="Slide Number Placeholder 3"/>
          <p:cNvSpPr>
            <a:spLocks noGrp="1"/>
          </p:cNvSpPr>
          <p:nvPr>
            <p:ph type="sldNum" sz="quarter" idx="5"/>
          </p:nvPr>
        </p:nvSpPr>
        <p:spPr/>
        <p:txBody>
          <a:bodyPr/>
          <a:lstStyle/>
          <a:p>
            <a:fld id="{4475BDD8-C8FD-41E2-A341-160FFD90B200}" type="slidenum">
              <a:rPr lang="en-US" smtClean="0"/>
              <a:t>5</a:t>
            </a:fld>
            <a:endParaRPr lang="en-US" dirty="0"/>
          </a:p>
        </p:txBody>
      </p:sp>
    </p:spTree>
    <p:extLst>
      <p:ext uri="{BB962C8B-B14F-4D97-AF65-F5344CB8AC3E}">
        <p14:creationId xmlns:p14="http://schemas.microsoft.com/office/powerpoint/2010/main" val="2837701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 for Presenters:</a:t>
            </a:r>
          </a:p>
          <a:p>
            <a:pPr marL="171450" indent="-171450">
              <a:buFontTx/>
              <a:buChar char="-"/>
            </a:pPr>
            <a:r>
              <a:rPr lang="en-US" dirty="0"/>
              <a:t>Colleges must post their Level 1 courses</a:t>
            </a:r>
          </a:p>
          <a:p>
            <a:pPr marL="171450" indent="-171450">
              <a:buFontTx/>
              <a:buChar char="-"/>
            </a:pPr>
            <a:r>
              <a:rPr lang="en-US" dirty="0"/>
              <a:t>Students can move on to Level II courses after completing 15 credit hours of Level I</a:t>
            </a:r>
          </a:p>
          <a:p>
            <a:pPr marL="628650" lvl="1" indent="-171450">
              <a:buFontTx/>
              <a:buChar char="-"/>
            </a:pPr>
            <a:r>
              <a:rPr lang="en-US" dirty="0"/>
              <a:t>Level II courses are any other allowable college courses that they meet the prerequisites for</a:t>
            </a:r>
          </a:p>
        </p:txBody>
      </p:sp>
      <p:sp>
        <p:nvSpPr>
          <p:cNvPr id="4" name="Slide Number Placeholder 3"/>
          <p:cNvSpPr>
            <a:spLocks noGrp="1"/>
          </p:cNvSpPr>
          <p:nvPr>
            <p:ph type="sldNum" sz="quarter" idx="5"/>
          </p:nvPr>
        </p:nvSpPr>
        <p:spPr/>
        <p:txBody>
          <a:bodyPr/>
          <a:lstStyle/>
          <a:p>
            <a:fld id="{4475BDD8-C8FD-41E2-A341-160FFD90B200}" type="slidenum">
              <a:rPr lang="en-US" smtClean="0"/>
              <a:t>6</a:t>
            </a:fld>
            <a:endParaRPr lang="en-US" dirty="0"/>
          </a:p>
        </p:txBody>
      </p:sp>
    </p:spTree>
    <p:extLst>
      <p:ext uri="{BB962C8B-B14F-4D97-AF65-F5344CB8AC3E}">
        <p14:creationId xmlns:p14="http://schemas.microsoft.com/office/powerpoint/2010/main" val="1293666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 for Presenters:</a:t>
            </a:r>
          </a:p>
          <a:p>
            <a:pPr marL="171450" indent="-171450">
              <a:buFontTx/>
              <a:buChar char="-"/>
            </a:pPr>
            <a:r>
              <a:rPr lang="en-US" dirty="0"/>
              <a:t>The HS is responsible for calculating hours each year</a:t>
            </a:r>
          </a:p>
          <a:p>
            <a:pPr marL="171450" indent="-171450">
              <a:buFontTx/>
              <a:buChar char="-"/>
            </a:pPr>
            <a:r>
              <a:rPr lang="en-US" dirty="0"/>
              <a:t>The 30 credits per year is calculated with both HS and college credits; the 120 hours for the program is college credit only</a:t>
            </a:r>
          </a:p>
          <a:p>
            <a:pPr marL="171450" indent="-171450">
              <a:buFontTx/>
              <a:buChar char="-"/>
            </a:pPr>
            <a:r>
              <a:rPr lang="en-US" dirty="0"/>
              <a:t>Students who exceed 30 hours per year and choose to self pay would pay the college’s standard rate and the cost includes tuition, fees, and books</a:t>
            </a:r>
          </a:p>
          <a:p>
            <a:pPr marL="628650" lvl="1" indent="-171450">
              <a:buFontTx/>
              <a:buChar char="-"/>
            </a:pPr>
            <a:r>
              <a:rPr lang="en-US" dirty="0"/>
              <a:t>More info on option A later in presentation</a:t>
            </a:r>
          </a:p>
        </p:txBody>
      </p:sp>
      <p:sp>
        <p:nvSpPr>
          <p:cNvPr id="4" name="Slide Number Placeholder 3"/>
          <p:cNvSpPr>
            <a:spLocks noGrp="1"/>
          </p:cNvSpPr>
          <p:nvPr>
            <p:ph type="sldNum" sz="quarter" idx="5"/>
          </p:nvPr>
        </p:nvSpPr>
        <p:spPr/>
        <p:txBody>
          <a:bodyPr/>
          <a:lstStyle/>
          <a:p>
            <a:fld id="{4475BDD8-C8FD-41E2-A341-160FFD90B200}" type="slidenum">
              <a:rPr lang="en-US" smtClean="0"/>
              <a:t>8</a:t>
            </a:fld>
            <a:endParaRPr lang="en-US" dirty="0"/>
          </a:p>
        </p:txBody>
      </p:sp>
    </p:spTree>
    <p:extLst>
      <p:ext uri="{BB962C8B-B14F-4D97-AF65-F5344CB8AC3E}">
        <p14:creationId xmlns:p14="http://schemas.microsoft.com/office/powerpoint/2010/main" val="968541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 for Presenters:</a:t>
            </a:r>
          </a:p>
          <a:p>
            <a:r>
              <a:rPr lang="en-US" dirty="0"/>
              <a:t>- Some schools post a fee for students that fail to comply with selective service requirements</a:t>
            </a:r>
          </a:p>
        </p:txBody>
      </p:sp>
      <p:sp>
        <p:nvSpPr>
          <p:cNvPr id="4" name="Slide Number Placeholder 3"/>
          <p:cNvSpPr>
            <a:spLocks noGrp="1"/>
          </p:cNvSpPr>
          <p:nvPr>
            <p:ph type="sldNum" sz="quarter" idx="5"/>
          </p:nvPr>
        </p:nvSpPr>
        <p:spPr/>
        <p:txBody>
          <a:bodyPr/>
          <a:lstStyle/>
          <a:p>
            <a:fld id="{4475BDD8-C8FD-41E2-A341-160FFD90B200}" type="slidenum">
              <a:rPr lang="en-US" smtClean="0"/>
              <a:t>10</a:t>
            </a:fld>
            <a:endParaRPr lang="en-US" dirty="0"/>
          </a:p>
        </p:txBody>
      </p:sp>
    </p:spTree>
    <p:extLst>
      <p:ext uri="{BB962C8B-B14F-4D97-AF65-F5344CB8AC3E}">
        <p14:creationId xmlns:p14="http://schemas.microsoft.com/office/powerpoint/2010/main" val="273154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5BDD8-C8FD-41E2-A341-160FFD90B200}" type="slidenum">
              <a:rPr lang="en-US" smtClean="0"/>
              <a:t>11</a:t>
            </a:fld>
            <a:endParaRPr lang="en-US" dirty="0"/>
          </a:p>
        </p:txBody>
      </p:sp>
    </p:spTree>
    <p:extLst>
      <p:ext uri="{BB962C8B-B14F-4D97-AF65-F5344CB8AC3E}">
        <p14:creationId xmlns:p14="http://schemas.microsoft.com/office/powerpoint/2010/main" val="405693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5BDD8-C8FD-41E2-A341-160FFD90B200}" type="slidenum">
              <a:rPr lang="en-US" smtClean="0"/>
              <a:t>12</a:t>
            </a:fld>
            <a:endParaRPr lang="en-US" dirty="0"/>
          </a:p>
        </p:txBody>
      </p:sp>
    </p:spTree>
    <p:extLst>
      <p:ext uri="{BB962C8B-B14F-4D97-AF65-F5344CB8AC3E}">
        <p14:creationId xmlns:p14="http://schemas.microsoft.com/office/powerpoint/2010/main" val="3085162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 for Presenters:</a:t>
            </a:r>
          </a:p>
          <a:p>
            <a:pPr marL="171450" indent="-171450">
              <a:buFontTx/>
              <a:buChar char="-"/>
            </a:pPr>
            <a:r>
              <a:rPr lang="en-US" dirty="0"/>
              <a:t>Students get more flexibility in taking courses that interest them</a:t>
            </a:r>
          </a:p>
          <a:p>
            <a:pPr marL="171450" indent="-171450">
              <a:buFontTx/>
              <a:buChar char="-"/>
            </a:pPr>
            <a:r>
              <a:rPr lang="en-US" dirty="0"/>
              <a:t>Utilizing pathways can help cut down time to earning a degree</a:t>
            </a:r>
          </a:p>
          <a:p>
            <a:pPr marL="171450" indent="-171450">
              <a:buFontTx/>
              <a:buChar char="-"/>
            </a:pPr>
            <a:r>
              <a:rPr lang="en-US" dirty="0"/>
              <a:t>Many students are now graduating with a certificate, associates degree, or bachelor’s degree when they graduate HS</a:t>
            </a:r>
          </a:p>
        </p:txBody>
      </p:sp>
      <p:sp>
        <p:nvSpPr>
          <p:cNvPr id="4" name="Slide Number Placeholder 3"/>
          <p:cNvSpPr>
            <a:spLocks noGrp="1"/>
          </p:cNvSpPr>
          <p:nvPr>
            <p:ph type="sldNum" sz="quarter" idx="5"/>
          </p:nvPr>
        </p:nvSpPr>
        <p:spPr/>
        <p:txBody>
          <a:bodyPr/>
          <a:lstStyle/>
          <a:p>
            <a:fld id="{4475BDD8-C8FD-41E2-A341-160FFD90B200}" type="slidenum">
              <a:rPr lang="en-US" smtClean="0"/>
              <a:t>14</a:t>
            </a:fld>
            <a:endParaRPr lang="en-US" dirty="0"/>
          </a:p>
        </p:txBody>
      </p:sp>
    </p:spTree>
    <p:extLst>
      <p:ext uri="{BB962C8B-B14F-4D97-AF65-F5344CB8AC3E}">
        <p14:creationId xmlns:p14="http://schemas.microsoft.com/office/powerpoint/2010/main" val="2111663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75385800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174894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9668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237123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601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4086956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586631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76561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417565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2474640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4291941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3901448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4135736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368514078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28CFB3-F47E-4775-9229-E9B1019EFA01}" type="datetimeFigureOut">
              <a:rPr lang="en-US" smtClean="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31274869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11188-689C-494D-86E2-A501DA861F38}" type="slidenum">
              <a:rPr lang="en-US" smtClean="0"/>
              <a:t>‹#›</a:t>
            </a:fld>
            <a:endParaRPr lang="en-US" dirty="0"/>
          </a:p>
        </p:txBody>
      </p:sp>
      <p:sp>
        <p:nvSpPr>
          <p:cNvPr id="5" name="Date Placeholder 4"/>
          <p:cNvSpPr>
            <a:spLocks noGrp="1"/>
          </p:cNvSpPr>
          <p:nvPr>
            <p:ph type="dt" sz="half" idx="10"/>
          </p:nvPr>
        </p:nvSpPr>
        <p:spPr/>
        <p:txBody>
          <a:bodyPr/>
          <a:lstStyle/>
          <a:p>
            <a:fld id="{3628CFB3-F47E-4775-9229-E9B1019EFA01}" type="datetimeFigureOut">
              <a:rPr lang="en-US" smtClean="0"/>
              <a:t>2/14/2024</a:t>
            </a:fld>
            <a:endParaRPr lang="en-US" dirty="0"/>
          </a:p>
        </p:txBody>
      </p:sp>
    </p:spTree>
    <p:extLst>
      <p:ext uri="{BB962C8B-B14F-4D97-AF65-F5344CB8AC3E}">
        <p14:creationId xmlns:p14="http://schemas.microsoft.com/office/powerpoint/2010/main" val="1749445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7000">
              <a:schemeClr val="accent1">
                <a:lumMod val="20000"/>
                <a:lumOff val="80000"/>
                <a:alpha val="40000"/>
              </a:schemeClr>
            </a:gs>
            <a:gs pos="62000">
              <a:schemeClr val="accent1">
                <a:alpha val="60000"/>
                <a:lumMod val="27000"/>
                <a:lumOff val="73000"/>
              </a:schemeClr>
            </a:gs>
            <a:gs pos="78000">
              <a:schemeClr val="accent1">
                <a:alpha val="70000"/>
                <a:lumMod val="26000"/>
                <a:lumOff val="74000"/>
              </a:schemeClr>
            </a:gs>
            <a:gs pos="95000">
              <a:schemeClr val="accent1">
                <a:alpha val="80000"/>
                <a:lumMod val="23000"/>
                <a:lumOff val="77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28CFB3-F47E-4775-9229-E9B1019EFA01}" type="datetimeFigureOut">
              <a:rPr lang="en-US" smtClean="0"/>
              <a:t>2/14/2024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3511188-689C-494D-86E2-A501DA861F38}" type="slidenum">
              <a:rPr lang="en-US" smtClean="0"/>
              <a:t>‹#›</a:t>
            </a:fld>
            <a:endParaRPr lang="en-US" dirty="0"/>
          </a:p>
        </p:txBody>
      </p:sp>
    </p:spTree>
    <p:extLst>
      <p:ext uri="{BB962C8B-B14F-4D97-AF65-F5344CB8AC3E}">
        <p14:creationId xmlns:p14="http://schemas.microsoft.com/office/powerpoint/2010/main" val="1489533155"/>
      </p:ext>
    </p:extLst>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 id="2147484365" r:id="rId7"/>
    <p:sldLayoutId id="2147484366" r:id="rId8"/>
    <p:sldLayoutId id="2147484367" r:id="rId9"/>
    <p:sldLayoutId id="2147484368" r:id="rId10"/>
    <p:sldLayoutId id="2147484369" r:id="rId11"/>
    <p:sldLayoutId id="2147484370" r:id="rId12"/>
    <p:sldLayoutId id="2147484371" r:id="rId13"/>
    <p:sldLayoutId id="2147484372" r:id="rId14"/>
    <p:sldLayoutId id="2147484373" r:id="rId15"/>
    <p:sldLayoutId id="214748437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ansfercredit.ohio.gov/"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CCP@highered.ohio.gov" TargetMode="External"/><Relationship Id="rId2" Type="http://schemas.openxmlformats.org/officeDocument/2006/relationships/hyperlink" Target="https://highered.ohio.gov/initiatives/access-acceleration/college-credit-plus/ccp"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inclair.edu/"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www.clarkstate.edu/"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bprather@greeneccc.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833154" y="2114549"/>
            <a:ext cx="8525692" cy="2371725"/>
          </a:xfrm>
        </p:spPr>
        <p:txBody>
          <a:bodyPr>
            <a:noAutofit/>
          </a:bodyPr>
          <a:lstStyle/>
          <a:p>
            <a:pPr algn="ctr"/>
            <a:r>
              <a:rPr lang="en-US" sz="4600" b="1" dirty="0">
                <a:solidFill>
                  <a:srgbClr val="739BC3"/>
                </a:solidFill>
                <a:latin typeface="Source Sans Pro Black" panose="020B0803030403020204" pitchFamily="34" charset="0"/>
              </a:rPr>
              <a:t>Annual Information Session </a:t>
            </a:r>
            <a:br>
              <a:rPr lang="en-US" b="1" dirty="0">
                <a:solidFill>
                  <a:srgbClr val="739BC3"/>
                </a:solidFill>
                <a:latin typeface="Source Sans Pro Black" panose="020B0803030403020204" pitchFamily="34" charset="0"/>
              </a:rPr>
            </a:br>
            <a:r>
              <a:rPr lang="en-US" sz="3600" b="1" dirty="0">
                <a:solidFill>
                  <a:srgbClr val="739BC3"/>
                </a:solidFill>
                <a:latin typeface="Source Sans Pro Black" panose="020B0803030403020204" pitchFamily="34" charset="0"/>
              </a:rPr>
              <a:t>for Public Schools</a:t>
            </a:r>
            <a:br>
              <a:rPr lang="en-US" sz="4000" b="1" dirty="0">
                <a:solidFill>
                  <a:schemeClr val="tx1"/>
                </a:solidFill>
                <a:latin typeface="Source Sans Pro Black" panose="020B0803030403020204" pitchFamily="34" charset="0"/>
              </a:rPr>
            </a:br>
            <a:endParaRPr lang="en-US" sz="4800" b="1" dirty="0">
              <a:solidFill>
                <a:schemeClr val="tx1"/>
              </a:solidFill>
              <a:latin typeface="Source Sans Pro Black" panose="020B0803030403020204" pitchFamily="34" charset="0"/>
            </a:endParaRPr>
          </a:p>
        </p:txBody>
      </p:sp>
      <p:pic>
        <p:nvPicPr>
          <p:cNvPr id="7" name="Picture 6">
            <a:extLst>
              <a:ext uri="{FF2B5EF4-FFF2-40B4-BE49-F238E27FC236}">
                <a16:creationId xmlns:a16="http://schemas.microsoft.com/office/drawing/2014/main" id="{4D0BA569-DA2F-EA53-977C-2075D622E3E8}"/>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3807741" y="5325471"/>
            <a:ext cx="4576518" cy="809626"/>
          </a:xfrm>
          <a:prstGeom prst="rect">
            <a:avLst/>
          </a:prstGeom>
          <a:effectLst>
            <a:outerShdw blurRad="495300" dist="38100" dir="2700000" algn="tl" rotWithShape="0">
              <a:schemeClr val="bg2">
                <a:lumMod val="50000"/>
                <a:alpha val="19000"/>
              </a:schemeClr>
            </a:outerShdw>
          </a:effectLst>
        </p:spPr>
      </p:pic>
    </p:spTree>
    <p:extLst>
      <p:ext uri="{BB962C8B-B14F-4D97-AF65-F5344CB8AC3E}">
        <p14:creationId xmlns:p14="http://schemas.microsoft.com/office/powerpoint/2010/main" val="2080733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b="1" dirty="0">
                <a:latin typeface="Source Sans Pro Black" panose="020B0803030403020204" pitchFamily="34" charset="0"/>
              </a:rPr>
              <a:t>Additional Considerations</a:t>
            </a:r>
          </a:p>
        </p:txBody>
      </p:sp>
      <p:sp>
        <p:nvSpPr>
          <p:cNvPr id="7" name="Content Placeholder 6"/>
          <p:cNvSpPr>
            <a:spLocks noGrp="1"/>
          </p:cNvSpPr>
          <p:nvPr>
            <p:ph idx="1"/>
          </p:nvPr>
        </p:nvSpPr>
        <p:spPr>
          <a:xfrm>
            <a:off x="549203" y="1488613"/>
            <a:ext cx="9678529" cy="4548293"/>
          </a:xfrm>
        </p:spPr>
        <p:txBody>
          <a:bodyPr>
            <a:noAutofit/>
          </a:bodyPr>
          <a:lstStyle/>
          <a:p>
            <a:pPr marL="0" indent="0">
              <a:lnSpc>
                <a:spcPct val="100000"/>
              </a:lnSpc>
              <a:spcBef>
                <a:spcPts val="300"/>
              </a:spcBef>
              <a:buNone/>
            </a:pPr>
            <a:r>
              <a:rPr lang="en-US" sz="3200" b="1" dirty="0">
                <a:latin typeface="Source Sans Pro" panose="020B0503030403020204" pitchFamily="34" charset="0"/>
                <a:cs typeface="Calibri" panose="020F0502020204030204" pitchFamily="34" charset="0"/>
              </a:rPr>
              <a:t>Selective Service</a:t>
            </a:r>
            <a:r>
              <a:rPr lang="en-US" sz="3200" dirty="0">
                <a:latin typeface="Source Sans Pro" panose="020B0503030403020204" pitchFamily="34" charset="0"/>
                <a:cs typeface="Calibri" panose="020F0502020204030204" pitchFamily="34" charset="0"/>
              </a:rPr>
              <a:t>	</a:t>
            </a:r>
          </a:p>
          <a:p>
            <a:pPr>
              <a:lnSpc>
                <a:spcPct val="100000"/>
              </a:lnSpc>
              <a:spcBef>
                <a:spcPts val="300"/>
              </a:spcBef>
              <a:buFont typeface="Wingdings" panose="05000000000000000000" pitchFamily="2" charset="2"/>
              <a:buChar char="v"/>
            </a:pPr>
            <a:r>
              <a:rPr lang="en-US" sz="2400" dirty="0">
                <a:solidFill>
                  <a:srgbClr val="4A4A4A"/>
                </a:solidFill>
                <a:latin typeface="Source Sans Pro" panose="020B0503030403020204" pitchFamily="34" charset="0"/>
              </a:rPr>
              <a:t>M</a:t>
            </a:r>
            <a:r>
              <a:rPr lang="en-US" sz="2400" b="0" i="0" dirty="0">
                <a:solidFill>
                  <a:srgbClr val="4A4A4A"/>
                </a:solidFill>
                <a:effectLst/>
                <a:latin typeface="Source Sans Pro" panose="020B0503030403020204" pitchFamily="34" charset="0"/>
              </a:rPr>
              <a:t>ale students who are at least 18 years of age</a:t>
            </a:r>
            <a:r>
              <a:rPr lang="en-US" sz="2400" dirty="0">
                <a:solidFill>
                  <a:srgbClr val="4A4A4A"/>
                </a:solidFill>
                <a:latin typeface="Source Sans Pro" panose="020B0503030403020204" pitchFamily="34" charset="0"/>
              </a:rPr>
              <a:t> and </a:t>
            </a:r>
            <a:r>
              <a:rPr lang="en-US" sz="2400" b="0" i="0" dirty="0">
                <a:solidFill>
                  <a:srgbClr val="4A4A4A"/>
                </a:solidFill>
                <a:effectLst/>
                <a:latin typeface="Source Sans Pro" panose="020B0503030403020204" pitchFamily="34" charset="0"/>
              </a:rPr>
              <a:t>Ohio residents are required to be registered with the Selective Service System </a:t>
            </a:r>
          </a:p>
          <a:p>
            <a:pPr>
              <a:lnSpc>
                <a:spcPct val="100000"/>
              </a:lnSpc>
              <a:spcBef>
                <a:spcPts val="300"/>
              </a:spcBef>
              <a:buFont typeface="Wingdings" panose="05000000000000000000" pitchFamily="2" charset="2"/>
              <a:buChar char="v"/>
            </a:pPr>
            <a:r>
              <a:rPr lang="en-US" sz="2400" dirty="0">
                <a:solidFill>
                  <a:srgbClr val="4A4A4A"/>
                </a:solidFill>
                <a:latin typeface="Source Sans Pro" panose="020B0503030403020204" pitchFamily="34" charset="0"/>
              </a:rPr>
              <a:t>S</a:t>
            </a:r>
            <a:r>
              <a:rPr lang="en-US" sz="2400" b="0" i="0" dirty="0">
                <a:solidFill>
                  <a:srgbClr val="4A4A4A"/>
                </a:solidFill>
                <a:effectLst/>
                <a:latin typeface="Source Sans Pro" panose="020B0503030403020204" pitchFamily="34" charset="0"/>
              </a:rPr>
              <a:t>tudents are required to provide their Selective Service number to the public college or university within 30 days of their 18th birthday</a:t>
            </a:r>
          </a:p>
          <a:p>
            <a:pPr>
              <a:lnSpc>
                <a:spcPct val="100000"/>
              </a:lnSpc>
              <a:spcBef>
                <a:spcPts val="300"/>
              </a:spcBef>
              <a:buFont typeface="Wingdings" panose="05000000000000000000" pitchFamily="2" charset="2"/>
              <a:buChar char="v"/>
            </a:pPr>
            <a:r>
              <a:rPr lang="en-US" sz="2400" b="0" i="0" dirty="0">
                <a:solidFill>
                  <a:srgbClr val="4A4A4A"/>
                </a:solidFill>
                <a:effectLst/>
                <a:latin typeface="Source Sans Pro" panose="020B0503030403020204" pitchFamily="34" charset="0"/>
              </a:rPr>
              <a:t>Failure submit the Selective Service number will result in the student not being considered a College Credit Plus participant for that semester or term </a:t>
            </a:r>
            <a:endParaRPr lang="en-US" sz="2400" dirty="0">
              <a:solidFill>
                <a:srgbClr val="4A4A4A"/>
              </a:solidFill>
              <a:latin typeface="Source Sans Pro" panose="020B0503030403020204" pitchFamily="34" charset="0"/>
            </a:endParaRPr>
          </a:p>
          <a:p>
            <a:pPr lvl="1">
              <a:spcBef>
                <a:spcPts val="300"/>
              </a:spcBef>
              <a:buFont typeface="Wingdings" panose="05000000000000000000" pitchFamily="2" charset="2"/>
              <a:buChar char="v"/>
            </a:pPr>
            <a:r>
              <a:rPr lang="en-US" sz="2200" b="0" i="0" dirty="0">
                <a:solidFill>
                  <a:srgbClr val="4A4A4A"/>
                </a:solidFill>
                <a:effectLst/>
                <a:latin typeface="Source Sans Pro" panose="020B0503030403020204" pitchFamily="34" charset="0"/>
              </a:rPr>
              <a:t>The student will be responsible for any tuition, textbooks, or fees associated with the course(s)</a:t>
            </a:r>
            <a:endParaRPr lang="en-US" sz="1800" dirty="0">
              <a:latin typeface="Source Sans Pro" panose="020B050303040302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C9AA2C15-BF9A-8A6B-CEB1-60FB60FD1303}"/>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8" name="Title 4">
            <a:extLst>
              <a:ext uri="{FF2B5EF4-FFF2-40B4-BE49-F238E27FC236}">
                <a16:creationId xmlns:a16="http://schemas.microsoft.com/office/drawing/2014/main" id="{01F6BDCC-222F-6A9E-68CF-AB608D40369B}"/>
              </a:ext>
            </a:extLst>
          </p:cNvPr>
          <p:cNvSpPr txBox="1">
            <a:spLocks/>
          </p:cNvSpPr>
          <p:nvPr/>
        </p:nvSpPr>
        <p:spPr>
          <a:xfrm>
            <a:off x="446961"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ORC 3345.32</a:t>
            </a:r>
          </a:p>
        </p:txBody>
      </p:sp>
    </p:spTree>
    <p:extLst>
      <p:ext uri="{BB962C8B-B14F-4D97-AF65-F5344CB8AC3E}">
        <p14:creationId xmlns:p14="http://schemas.microsoft.com/office/powerpoint/2010/main" val="973690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479271"/>
            <a:ext cx="10090297" cy="1320800"/>
          </a:xfrm>
        </p:spPr>
        <p:txBody>
          <a:bodyPr>
            <a:noAutofit/>
          </a:bodyPr>
          <a:lstStyle/>
          <a:p>
            <a:r>
              <a:rPr lang="en-US" sz="3200" b="1" dirty="0">
                <a:latin typeface="Source Sans Pro Black" panose="020B0803030403020204" pitchFamily="34" charset="0"/>
              </a:rPr>
              <a:t>What are differences between high school &amp; college?</a:t>
            </a:r>
          </a:p>
        </p:txBody>
      </p:sp>
      <p:pic>
        <p:nvPicPr>
          <p:cNvPr id="3" name="Picture 2">
            <a:extLst>
              <a:ext uri="{FF2B5EF4-FFF2-40B4-BE49-F238E27FC236}">
                <a16:creationId xmlns:a16="http://schemas.microsoft.com/office/drawing/2014/main" id="{F680C1A8-9E9D-E034-8119-FFEDE979A85A}"/>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graphicFrame>
        <p:nvGraphicFramePr>
          <p:cNvPr id="8" name="Table 8">
            <a:extLst>
              <a:ext uri="{FF2B5EF4-FFF2-40B4-BE49-F238E27FC236}">
                <a16:creationId xmlns:a16="http://schemas.microsoft.com/office/drawing/2014/main" id="{5313D1EE-254B-A58E-113A-A7F9945E9E00}"/>
              </a:ext>
            </a:extLst>
          </p:cNvPr>
          <p:cNvGraphicFramePr>
            <a:graphicFrameLocks noGrp="1"/>
          </p:cNvGraphicFramePr>
          <p:nvPr>
            <p:extLst>
              <p:ext uri="{D42A27DB-BD31-4B8C-83A1-F6EECF244321}">
                <p14:modId xmlns:p14="http://schemas.microsoft.com/office/powerpoint/2010/main" val="808256880"/>
              </p:ext>
            </p:extLst>
          </p:nvPr>
        </p:nvGraphicFramePr>
        <p:xfrm>
          <a:off x="991650" y="1416248"/>
          <a:ext cx="10208700" cy="4397906"/>
        </p:xfrm>
        <a:graphic>
          <a:graphicData uri="http://schemas.openxmlformats.org/drawingml/2006/table">
            <a:tbl>
              <a:tblPr firstRow="1" bandRow="1">
                <a:tableStyleId>{21E4AEA4-8DFA-4A89-87EB-49C32662AFE0}</a:tableStyleId>
              </a:tblPr>
              <a:tblGrid>
                <a:gridCol w="1915918">
                  <a:extLst>
                    <a:ext uri="{9D8B030D-6E8A-4147-A177-3AD203B41FA5}">
                      <a16:colId xmlns:a16="http://schemas.microsoft.com/office/drawing/2014/main" val="860605380"/>
                    </a:ext>
                  </a:extLst>
                </a:gridCol>
                <a:gridCol w="4146391">
                  <a:extLst>
                    <a:ext uri="{9D8B030D-6E8A-4147-A177-3AD203B41FA5}">
                      <a16:colId xmlns:a16="http://schemas.microsoft.com/office/drawing/2014/main" val="101210907"/>
                    </a:ext>
                  </a:extLst>
                </a:gridCol>
                <a:gridCol w="4146391">
                  <a:extLst>
                    <a:ext uri="{9D8B030D-6E8A-4147-A177-3AD203B41FA5}">
                      <a16:colId xmlns:a16="http://schemas.microsoft.com/office/drawing/2014/main" val="1270214867"/>
                    </a:ext>
                  </a:extLst>
                </a:gridCol>
              </a:tblGrid>
              <a:tr h="696306">
                <a:tc>
                  <a:txBody>
                    <a:bodyPr/>
                    <a:lstStyle/>
                    <a:p>
                      <a:pPr algn="ctr"/>
                      <a:endParaRPr lang="en-US" dirty="0">
                        <a:latin typeface="Source Sans Pro" panose="020B0503030403020204" pitchFamily="34" charset="0"/>
                      </a:endParaRPr>
                    </a:p>
                  </a:txBody>
                  <a:tcPr anchor="ctr">
                    <a:solidFill>
                      <a:srgbClr val="FFC000"/>
                    </a:solidFill>
                  </a:tcPr>
                </a:tc>
                <a:tc>
                  <a:txBody>
                    <a:bodyPr/>
                    <a:lstStyle/>
                    <a:p>
                      <a:pPr algn="ctr"/>
                      <a:r>
                        <a:rPr lang="en-US" sz="3200" dirty="0">
                          <a:latin typeface="Source Sans Pro" panose="020B0503030403020204" pitchFamily="34" charset="0"/>
                        </a:rPr>
                        <a:t>High School</a:t>
                      </a:r>
                    </a:p>
                  </a:txBody>
                  <a:tcPr anchor="ctr">
                    <a:solidFill>
                      <a:srgbClr val="FFC000"/>
                    </a:solidFill>
                  </a:tcPr>
                </a:tc>
                <a:tc>
                  <a:txBody>
                    <a:bodyPr/>
                    <a:lstStyle/>
                    <a:p>
                      <a:pPr algn="ctr"/>
                      <a:r>
                        <a:rPr lang="en-US" sz="3200" dirty="0">
                          <a:latin typeface="Source Sans Pro" panose="020B0503030403020204" pitchFamily="34" charset="0"/>
                        </a:rPr>
                        <a:t>College</a:t>
                      </a:r>
                    </a:p>
                  </a:txBody>
                  <a:tcPr anchor="ctr">
                    <a:solidFill>
                      <a:srgbClr val="FFC000"/>
                    </a:solidFill>
                  </a:tcPr>
                </a:tc>
                <a:extLst>
                  <a:ext uri="{0D108BD9-81ED-4DB2-BD59-A6C34878D82A}">
                    <a16:rowId xmlns:a16="http://schemas.microsoft.com/office/drawing/2014/main" val="1923171499"/>
                  </a:ext>
                </a:extLst>
              </a:tr>
              <a:tr h="1374880">
                <a:tc>
                  <a:txBody>
                    <a:bodyPr/>
                    <a:lstStyle/>
                    <a:p>
                      <a:pPr algn="ctr"/>
                      <a:r>
                        <a:rPr lang="en-US" sz="2400" dirty="0">
                          <a:latin typeface="Source Sans Pro" panose="020B0503030403020204" pitchFamily="34" charset="0"/>
                        </a:rPr>
                        <a:t>Study Time</a:t>
                      </a:r>
                    </a:p>
                  </a:txBody>
                  <a:tcPr anchor="ctr">
                    <a:solidFill>
                      <a:srgbClr val="FFEFBD"/>
                    </a:solidFill>
                  </a:tcPr>
                </a:tc>
                <a:tc>
                  <a:txBody>
                    <a:bodyPr/>
                    <a:lstStyle/>
                    <a:p>
                      <a:pPr algn="ctr"/>
                      <a:r>
                        <a:rPr lang="en-US" sz="2400" dirty="0">
                          <a:latin typeface="Source Sans Pro" panose="020B0503030403020204" pitchFamily="34" charset="0"/>
                        </a:rPr>
                        <a:t>Required homework ranges between 1-3 hours per day</a:t>
                      </a:r>
                    </a:p>
                  </a:txBody>
                  <a:tcPr anchor="ctr">
                    <a:solidFill>
                      <a:srgbClr val="FFEFBD"/>
                    </a:solidFill>
                  </a:tcPr>
                </a:tc>
                <a:tc>
                  <a:txBody>
                    <a:bodyPr/>
                    <a:lstStyle/>
                    <a:p>
                      <a:pPr algn="ctr"/>
                      <a:r>
                        <a:rPr lang="en-US" sz="2400" dirty="0">
                          <a:latin typeface="Source Sans Pro" panose="020B0503030403020204" pitchFamily="34" charset="0"/>
                        </a:rPr>
                        <a:t>2-3 hours of studying/reading for each hour of class</a:t>
                      </a:r>
                    </a:p>
                  </a:txBody>
                  <a:tcPr anchor="ctr">
                    <a:solidFill>
                      <a:srgbClr val="FFEFBD"/>
                    </a:solidFill>
                  </a:tcPr>
                </a:tc>
                <a:extLst>
                  <a:ext uri="{0D108BD9-81ED-4DB2-BD59-A6C34878D82A}">
                    <a16:rowId xmlns:a16="http://schemas.microsoft.com/office/drawing/2014/main" val="755062751"/>
                  </a:ext>
                </a:extLst>
              </a:tr>
              <a:tr h="1374880">
                <a:tc>
                  <a:txBody>
                    <a:bodyPr/>
                    <a:lstStyle/>
                    <a:p>
                      <a:pPr algn="ctr"/>
                      <a:r>
                        <a:rPr lang="en-US" sz="2400" dirty="0">
                          <a:latin typeface="Source Sans Pro" panose="020B0503030403020204" pitchFamily="34" charset="0"/>
                        </a:rPr>
                        <a:t>Knowledge Acquisition</a:t>
                      </a:r>
                    </a:p>
                  </a:txBody>
                  <a:tcPr anchor="ctr">
                    <a:solidFill>
                      <a:srgbClr val="FFEFBD"/>
                    </a:solidFill>
                  </a:tcPr>
                </a:tc>
                <a:tc>
                  <a:txBody>
                    <a:bodyPr/>
                    <a:lstStyle/>
                    <a:p>
                      <a:pPr algn="ctr"/>
                      <a:r>
                        <a:rPr lang="en-US" sz="2400" dirty="0">
                          <a:latin typeface="Source Sans Pro" panose="020B0503030403020204" pitchFamily="34" charset="0"/>
                        </a:rPr>
                        <a:t>Information provided mostly in class, assignments to follow what was covered</a:t>
                      </a:r>
                    </a:p>
                  </a:txBody>
                  <a:tcPr anchor="ctr">
                    <a:solidFill>
                      <a:srgbClr val="FFEFBD"/>
                    </a:solidFill>
                  </a:tcPr>
                </a:tc>
                <a:tc>
                  <a:txBody>
                    <a:bodyPr/>
                    <a:lstStyle/>
                    <a:p>
                      <a:pPr algn="ctr"/>
                      <a:r>
                        <a:rPr lang="en-US" sz="2400" dirty="0">
                          <a:latin typeface="Source Sans Pro" panose="020B0503030403020204" pitchFamily="34" charset="0"/>
                        </a:rPr>
                        <a:t>Out-of-class work in advance of in-class discussion</a:t>
                      </a:r>
                    </a:p>
                  </a:txBody>
                  <a:tcPr anchor="ctr">
                    <a:solidFill>
                      <a:srgbClr val="FFEFBD"/>
                    </a:solidFill>
                  </a:tcPr>
                </a:tc>
                <a:extLst>
                  <a:ext uri="{0D108BD9-81ED-4DB2-BD59-A6C34878D82A}">
                    <a16:rowId xmlns:a16="http://schemas.microsoft.com/office/drawing/2014/main" val="4090903650"/>
                  </a:ext>
                </a:extLst>
              </a:tr>
              <a:tr h="951840">
                <a:tc>
                  <a:txBody>
                    <a:bodyPr/>
                    <a:lstStyle/>
                    <a:p>
                      <a:pPr algn="ctr"/>
                      <a:r>
                        <a:rPr lang="en-US" sz="2400" dirty="0">
                          <a:latin typeface="Source Sans Pro" panose="020B0503030403020204" pitchFamily="34" charset="0"/>
                        </a:rPr>
                        <a:t>Tests</a:t>
                      </a:r>
                    </a:p>
                  </a:txBody>
                  <a:tcPr anchor="ctr">
                    <a:solidFill>
                      <a:srgbClr val="FFEFBD"/>
                    </a:solidFill>
                  </a:tcPr>
                </a:tc>
                <a:tc>
                  <a:txBody>
                    <a:bodyPr/>
                    <a:lstStyle/>
                    <a:p>
                      <a:pPr algn="ctr"/>
                      <a:r>
                        <a:rPr lang="en-US" sz="2400" dirty="0">
                          <a:latin typeface="Source Sans Pro" panose="020B0503030403020204" pitchFamily="34" charset="0"/>
                        </a:rPr>
                        <a:t>Given weekly or at the end of each unit</a:t>
                      </a:r>
                    </a:p>
                  </a:txBody>
                  <a:tcPr anchor="ctr">
                    <a:solidFill>
                      <a:srgbClr val="FFEFBD"/>
                    </a:solidFill>
                  </a:tcPr>
                </a:tc>
                <a:tc>
                  <a:txBody>
                    <a:bodyPr/>
                    <a:lstStyle/>
                    <a:p>
                      <a:pPr algn="ctr"/>
                      <a:r>
                        <a:rPr lang="en-US" sz="2400" dirty="0">
                          <a:latin typeface="Source Sans Pro" panose="020B0503030403020204" pitchFamily="34" charset="0"/>
                        </a:rPr>
                        <a:t>Less frequent and cover more material</a:t>
                      </a:r>
                    </a:p>
                  </a:txBody>
                  <a:tcPr anchor="ctr">
                    <a:solidFill>
                      <a:srgbClr val="FFEFBD"/>
                    </a:solidFill>
                  </a:tcPr>
                </a:tc>
                <a:extLst>
                  <a:ext uri="{0D108BD9-81ED-4DB2-BD59-A6C34878D82A}">
                    <a16:rowId xmlns:a16="http://schemas.microsoft.com/office/drawing/2014/main" val="285547325"/>
                  </a:ext>
                </a:extLst>
              </a:tr>
            </a:tbl>
          </a:graphicData>
        </a:graphic>
      </p:graphicFrame>
    </p:spTree>
    <p:extLst>
      <p:ext uri="{BB962C8B-B14F-4D97-AF65-F5344CB8AC3E}">
        <p14:creationId xmlns:p14="http://schemas.microsoft.com/office/powerpoint/2010/main" val="3639752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479271"/>
            <a:ext cx="10090297" cy="1320800"/>
          </a:xfrm>
        </p:spPr>
        <p:txBody>
          <a:bodyPr>
            <a:noAutofit/>
          </a:bodyPr>
          <a:lstStyle/>
          <a:p>
            <a:r>
              <a:rPr lang="en-US" sz="3200" b="1" dirty="0">
                <a:latin typeface="Source Sans Pro Black" panose="020B0803030403020204" pitchFamily="34" charset="0"/>
              </a:rPr>
              <a:t>What are differences between high school &amp; college?</a:t>
            </a:r>
          </a:p>
        </p:txBody>
      </p:sp>
      <p:pic>
        <p:nvPicPr>
          <p:cNvPr id="3" name="Picture 2">
            <a:extLst>
              <a:ext uri="{FF2B5EF4-FFF2-40B4-BE49-F238E27FC236}">
                <a16:creationId xmlns:a16="http://schemas.microsoft.com/office/drawing/2014/main" id="{F680C1A8-9E9D-E034-8119-FFEDE979A85A}"/>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graphicFrame>
        <p:nvGraphicFramePr>
          <p:cNvPr id="8" name="Table 8">
            <a:extLst>
              <a:ext uri="{FF2B5EF4-FFF2-40B4-BE49-F238E27FC236}">
                <a16:creationId xmlns:a16="http://schemas.microsoft.com/office/drawing/2014/main" id="{5313D1EE-254B-A58E-113A-A7F9945E9E00}"/>
              </a:ext>
            </a:extLst>
          </p:cNvPr>
          <p:cNvGraphicFramePr>
            <a:graphicFrameLocks noGrp="1"/>
          </p:cNvGraphicFramePr>
          <p:nvPr>
            <p:extLst>
              <p:ext uri="{D42A27DB-BD31-4B8C-83A1-F6EECF244321}">
                <p14:modId xmlns:p14="http://schemas.microsoft.com/office/powerpoint/2010/main" val="3660493858"/>
              </p:ext>
            </p:extLst>
          </p:nvPr>
        </p:nvGraphicFramePr>
        <p:xfrm>
          <a:off x="402265" y="1504056"/>
          <a:ext cx="11383335" cy="4747411"/>
        </p:xfrm>
        <a:graphic>
          <a:graphicData uri="http://schemas.openxmlformats.org/drawingml/2006/table">
            <a:tbl>
              <a:tblPr firstRow="1" bandRow="1">
                <a:tableStyleId>{21E4AEA4-8DFA-4A89-87EB-49C32662AFE0}</a:tableStyleId>
              </a:tblPr>
              <a:tblGrid>
                <a:gridCol w="2386091">
                  <a:extLst>
                    <a:ext uri="{9D8B030D-6E8A-4147-A177-3AD203B41FA5}">
                      <a16:colId xmlns:a16="http://schemas.microsoft.com/office/drawing/2014/main" val="860605380"/>
                    </a:ext>
                  </a:extLst>
                </a:gridCol>
                <a:gridCol w="4892728">
                  <a:extLst>
                    <a:ext uri="{9D8B030D-6E8A-4147-A177-3AD203B41FA5}">
                      <a16:colId xmlns:a16="http://schemas.microsoft.com/office/drawing/2014/main" val="101210907"/>
                    </a:ext>
                  </a:extLst>
                </a:gridCol>
                <a:gridCol w="4104516">
                  <a:extLst>
                    <a:ext uri="{9D8B030D-6E8A-4147-A177-3AD203B41FA5}">
                      <a16:colId xmlns:a16="http://schemas.microsoft.com/office/drawing/2014/main" val="1270214867"/>
                    </a:ext>
                  </a:extLst>
                </a:gridCol>
              </a:tblGrid>
              <a:tr h="669887">
                <a:tc>
                  <a:txBody>
                    <a:bodyPr/>
                    <a:lstStyle/>
                    <a:p>
                      <a:pPr algn="ctr"/>
                      <a:endParaRPr lang="en-US" dirty="0">
                        <a:latin typeface="Source Sans Pro" panose="020B0503030403020204" pitchFamily="34" charset="0"/>
                      </a:endParaRPr>
                    </a:p>
                  </a:txBody>
                  <a:tcPr anchor="ctr">
                    <a:solidFill>
                      <a:srgbClr val="FFC000"/>
                    </a:solidFill>
                  </a:tcPr>
                </a:tc>
                <a:tc>
                  <a:txBody>
                    <a:bodyPr/>
                    <a:lstStyle/>
                    <a:p>
                      <a:pPr algn="ctr"/>
                      <a:r>
                        <a:rPr lang="en-US" sz="3200" dirty="0">
                          <a:latin typeface="Source Sans Pro" panose="020B0503030403020204" pitchFamily="34" charset="0"/>
                        </a:rPr>
                        <a:t>High School</a:t>
                      </a:r>
                    </a:p>
                  </a:txBody>
                  <a:tcPr anchor="ctr">
                    <a:solidFill>
                      <a:srgbClr val="FFC000"/>
                    </a:solidFill>
                  </a:tcPr>
                </a:tc>
                <a:tc>
                  <a:txBody>
                    <a:bodyPr/>
                    <a:lstStyle/>
                    <a:p>
                      <a:pPr algn="ctr"/>
                      <a:r>
                        <a:rPr lang="en-US" sz="3200" dirty="0">
                          <a:latin typeface="Source Sans Pro" panose="020B0503030403020204" pitchFamily="34" charset="0"/>
                        </a:rPr>
                        <a:t>College</a:t>
                      </a:r>
                    </a:p>
                  </a:txBody>
                  <a:tcPr anchor="ctr">
                    <a:solidFill>
                      <a:srgbClr val="FFC000"/>
                    </a:solidFill>
                  </a:tcPr>
                </a:tc>
                <a:extLst>
                  <a:ext uri="{0D108BD9-81ED-4DB2-BD59-A6C34878D82A}">
                    <a16:rowId xmlns:a16="http://schemas.microsoft.com/office/drawing/2014/main" val="1923171499"/>
                  </a:ext>
                </a:extLst>
              </a:tr>
              <a:tr h="810916">
                <a:tc>
                  <a:txBody>
                    <a:bodyPr/>
                    <a:lstStyle/>
                    <a:p>
                      <a:pPr algn="ctr"/>
                      <a:r>
                        <a:rPr lang="en-US" sz="2200" dirty="0">
                          <a:latin typeface="Source Sans Pro" panose="020B0503030403020204" pitchFamily="34" charset="0"/>
                        </a:rPr>
                        <a:t>Grades</a:t>
                      </a:r>
                    </a:p>
                  </a:txBody>
                  <a:tcPr anchor="ctr">
                    <a:solidFill>
                      <a:srgbClr val="FFEFBD"/>
                    </a:solidFill>
                  </a:tcPr>
                </a:tc>
                <a:tc>
                  <a:txBody>
                    <a:bodyPr/>
                    <a:lstStyle/>
                    <a:p>
                      <a:pPr algn="ctr"/>
                      <a:r>
                        <a:rPr lang="en-US" sz="2200" dirty="0">
                          <a:latin typeface="Source Sans Pro" panose="020B0503030403020204" pitchFamily="34" charset="0"/>
                        </a:rPr>
                        <a:t>Numerous quizzes, tests, homework assignments, etc.</a:t>
                      </a:r>
                    </a:p>
                  </a:txBody>
                  <a:tcPr anchor="ctr">
                    <a:solidFill>
                      <a:srgbClr val="FFEFBD"/>
                    </a:solidFill>
                  </a:tcPr>
                </a:tc>
                <a:tc>
                  <a:txBody>
                    <a:bodyPr/>
                    <a:lstStyle/>
                    <a:p>
                      <a:pPr algn="ctr"/>
                      <a:r>
                        <a:rPr lang="en-US" sz="2200" dirty="0">
                          <a:latin typeface="Source Sans Pro" panose="020B0503030403020204" pitchFamily="34" charset="0"/>
                        </a:rPr>
                        <a:t>Fewer tests and few homework assignments</a:t>
                      </a:r>
                    </a:p>
                  </a:txBody>
                  <a:tcPr anchor="ctr">
                    <a:solidFill>
                      <a:srgbClr val="FFEFBD"/>
                    </a:solidFill>
                  </a:tcPr>
                </a:tc>
                <a:extLst>
                  <a:ext uri="{0D108BD9-81ED-4DB2-BD59-A6C34878D82A}">
                    <a16:rowId xmlns:a16="http://schemas.microsoft.com/office/drawing/2014/main" val="2589418017"/>
                  </a:ext>
                </a:extLst>
              </a:tr>
              <a:tr h="1163488">
                <a:tc>
                  <a:txBody>
                    <a:bodyPr/>
                    <a:lstStyle/>
                    <a:p>
                      <a:pPr algn="ctr"/>
                      <a:r>
                        <a:rPr lang="en-US" sz="2200" dirty="0">
                          <a:latin typeface="Source Sans Pro" panose="020B0503030403020204" pitchFamily="34" charset="0"/>
                        </a:rPr>
                        <a:t>Role of Parents/Guardians</a:t>
                      </a:r>
                    </a:p>
                  </a:txBody>
                  <a:tcPr anchor="ctr">
                    <a:solidFill>
                      <a:srgbClr val="FFEFBD"/>
                    </a:solidFill>
                  </a:tcPr>
                </a:tc>
                <a:tc>
                  <a:txBody>
                    <a:bodyPr/>
                    <a:lstStyle/>
                    <a:p>
                      <a:pPr algn="ctr"/>
                      <a:r>
                        <a:rPr lang="en-US" sz="2200" dirty="0">
                          <a:latin typeface="Source Sans Pro" panose="020B0503030403020204" pitchFamily="34" charset="0"/>
                        </a:rPr>
                        <a:t>Guardians advocate, involved and work with teachers &amp; counselors</a:t>
                      </a:r>
                    </a:p>
                  </a:txBody>
                  <a:tcPr anchor="ctr">
                    <a:solidFill>
                      <a:srgbClr val="FFEFBD"/>
                    </a:solidFill>
                  </a:tcPr>
                </a:tc>
                <a:tc>
                  <a:txBody>
                    <a:bodyPr/>
                    <a:lstStyle/>
                    <a:p>
                      <a:pPr algn="ctr"/>
                      <a:r>
                        <a:rPr lang="en-US" sz="2200" dirty="0">
                          <a:latin typeface="Source Sans Pro" panose="020B0503030403020204" pitchFamily="34" charset="0"/>
                        </a:rPr>
                        <a:t>Student has more responsibility; guardians more of a mentor/support</a:t>
                      </a:r>
                    </a:p>
                  </a:txBody>
                  <a:tcPr anchor="ctr">
                    <a:solidFill>
                      <a:srgbClr val="FFEFBD"/>
                    </a:solidFill>
                  </a:tcPr>
                </a:tc>
                <a:extLst>
                  <a:ext uri="{0D108BD9-81ED-4DB2-BD59-A6C34878D82A}">
                    <a16:rowId xmlns:a16="http://schemas.microsoft.com/office/drawing/2014/main" val="1820426684"/>
                  </a:ext>
                </a:extLst>
              </a:tr>
              <a:tr h="1868632">
                <a:tc>
                  <a:txBody>
                    <a:bodyPr/>
                    <a:lstStyle/>
                    <a:p>
                      <a:pPr algn="ctr"/>
                      <a:r>
                        <a:rPr lang="en-US" sz="2200" dirty="0">
                          <a:latin typeface="Source Sans Pro" panose="020B0503030403020204" pitchFamily="34" charset="0"/>
                        </a:rPr>
                        <a:t>Accommodations</a:t>
                      </a:r>
                    </a:p>
                  </a:txBody>
                  <a:tcPr anchor="ctr">
                    <a:solidFill>
                      <a:srgbClr val="FFEFBD"/>
                    </a:solidFill>
                  </a:tcPr>
                </a:tc>
                <a:tc>
                  <a:txBody>
                    <a:bodyPr/>
                    <a:lstStyle/>
                    <a:p>
                      <a:pPr algn="ctr"/>
                      <a:r>
                        <a:rPr lang="en-US" sz="2200" dirty="0">
                          <a:latin typeface="Source Sans Pro" panose="020B0503030403020204" pitchFamily="34" charset="0"/>
                        </a:rPr>
                        <a:t>Parents and students work with high school staff to determine what assistance or accommodations can be made for students with IEPs or 504 plans</a:t>
                      </a:r>
                    </a:p>
                  </a:txBody>
                  <a:tcPr anchor="ctr">
                    <a:solidFill>
                      <a:srgbClr val="FFEFBD"/>
                    </a:solidFill>
                  </a:tcPr>
                </a:tc>
                <a:tc>
                  <a:txBody>
                    <a:bodyPr/>
                    <a:lstStyle/>
                    <a:p>
                      <a:pPr algn="ctr"/>
                      <a:r>
                        <a:rPr lang="en-US" sz="2200" dirty="0">
                          <a:latin typeface="Source Sans Pro" panose="020B0503030403020204" pitchFamily="34" charset="0"/>
                        </a:rPr>
                        <a:t>Students must work directly with college staff to determine if accommodations are needed; IEPs and 504 plans may or may not be included in the discussions</a:t>
                      </a:r>
                    </a:p>
                  </a:txBody>
                  <a:tcPr anchor="ctr">
                    <a:solidFill>
                      <a:srgbClr val="FFEFBD"/>
                    </a:solidFill>
                  </a:tcPr>
                </a:tc>
                <a:extLst>
                  <a:ext uri="{0D108BD9-81ED-4DB2-BD59-A6C34878D82A}">
                    <a16:rowId xmlns:a16="http://schemas.microsoft.com/office/drawing/2014/main" val="324970652"/>
                  </a:ext>
                </a:extLst>
              </a:tr>
            </a:tbl>
          </a:graphicData>
        </a:graphic>
      </p:graphicFrame>
    </p:spTree>
    <p:extLst>
      <p:ext uri="{BB962C8B-B14F-4D97-AF65-F5344CB8AC3E}">
        <p14:creationId xmlns:p14="http://schemas.microsoft.com/office/powerpoint/2010/main" val="1640836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7333" y="609600"/>
            <a:ext cx="8906933" cy="1320800"/>
          </a:xfrm>
        </p:spPr>
        <p:txBody>
          <a:bodyPr>
            <a:noAutofit/>
          </a:bodyPr>
          <a:lstStyle/>
          <a:p>
            <a:r>
              <a:rPr lang="en-US" b="1" dirty="0">
                <a:latin typeface="Source Sans Pro Black" panose="020B0803030403020204" pitchFamily="34" charset="0"/>
              </a:rPr>
              <a:t>What does it mean to be “college-ready”?</a:t>
            </a:r>
          </a:p>
        </p:txBody>
      </p:sp>
      <p:sp>
        <p:nvSpPr>
          <p:cNvPr id="7" name="Content Placeholder 6"/>
          <p:cNvSpPr>
            <a:spLocks noGrp="1"/>
          </p:cNvSpPr>
          <p:nvPr>
            <p:ph idx="1"/>
          </p:nvPr>
        </p:nvSpPr>
        <p:spPr>
          <a:xfrm>
            <a:off x="677332" y="1618722"/>
            <a:ext cx="9132711" cy="3880773"/>
          </a:xfrm>
        </p:spPr>
        <p:txBody>
          <a:bodyPr>
            <a:normAutofit/>
          </a:bodyPr>
          <a:lstStyle/>
          <a:p>
            <a:pPr marL="0" indent="0">
              <a:lnSpc>
                <a:spcPct val="100000"/>
              </a:lnSpc>
              <a:spcBef>
                <a:spcPts val="300"/>
              </a:spcBef>
              <a:buNone/>
            </a:pPr>
            <a:r>
              <a:rPr lang="en-US" sz="3200" b="1" dirty="0">
                <a:latin typeface="Source Sans Pro" panose="020B0503030403020204" pitchFamily="34" charset="0"/>
                <a:cs typeface="Calibri" panose="020F0502020204030204" pitchFamily="34" charset="0"/>
              </a:rPr>
              <a:t>Being “college-ready” is more than just being academically ready</a:t>
            </a:r>
          </a:p>
          <a:p>
            <a:pPr>
              <a:lnSpc>
                <a:spcPct val="100000"/>
              </a:lnSpc>
              <a:spcBef>
                <a:spcPts val="300"/>
              </a:spcBef>
              <a:buFont typeface="Wingdings" panose="05000000000000000000" pitchFamily="2" charset="2"/>
              <a:buChar char="v"/>
            </a:pPr>
            <a:r>
              <a:rPr lang="en-US" sz="3200" dirty="0">
                <a:latin typeface="Source Sans Pro" panose="020B0503030403020204" pitchFamily="34" charset="0"/>
                <a:cs typeface="Calibri" panose="020F0502020204030204" pitchFamily="34" charset="0"/>
              </a:rPr>
              <a:t> Consider emotional and social transition and college expectations</a:t>
            </a:r>
          </a:p>
          <a:p>
            <a:pPr>
              <a:lnSpc>
                <a:spcPct val="100000"/>
              </a:lnSpc>
              <a:spcBef>
                <a:spcPts val="300"/>
              </a:spcBef>
              <a:buFont typeface="Wingdings" panose="05000000000000000000" pitchFamily="2" charset="2"/>
              <a:buChar char="v"/>
            </a:pPr>
            <a:r>
              <a:rPr lang="en-US" sz="3200" dirty="0">
                <a:latin typeface="Source Sans Pro" panose="020B0503030403020204" pitchFamily="34" charset="0"/>
                <a:cs typeface="Calibri" panose="020F0502020204030204" pitchFamily="34" charset="0"/>
              </a:rPr>
              <a:t>Consider time management and organizational skills</a:t>
            </a:r>
          </a:p>
        </p:txBody>
      </p:sp>
      <p:pic>
        <p:nvPicPr>
          <p:cNvPr id="3" name="Picture 2">
            <a:extLst>
              <a:ext uri="{FF2B5EF4-FFF2-40B4-BE49-F238E27FC236}">
                <a16:creationId xmlns:a16="http://schemas.microsoft.com/office/drawing/2014/main" id="{90A5688C-D552-71E4-5BAE-D8C99CF0E662}"/>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Tree>
    <p:extLst>
      <p:ext uri="{BB962C8B-B14F-4D97-AF65-F5344CB8AC3E}">
        <p14:creationId xmlns:p14="http://schemas.microsoft.com/office/powerpoint/2010/main" val="556587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b="1" dirty="0">
                <a:latin typeface="Source Sans Pro Black" panose="020B0803030403020204" pitchFamily="34" charset="0"/>
              </a:rPr>
              <a:t>What are benefits of participating in College Credit Plus?</a:t>
            </a:r>
          </a:p>
        </p:txBody>
      </p:sp>
      <p:sp>
        <p:nvSpPr>
          <p:cNvPr id="7" name="Content Placeholder 6"/>
          <p:cNvSpPr>
            <a:spLocks noGrp="1"/>
          </p:cNvSpPr>
          <p:nvPr>
            <p:ph idx="1"/>
          </p:nvPr>
        </p:nvSpPr>
        <p:spPr>
          <a:xfrm>
            <a:off x="677333" y="2043266"/>
            <a:ext cx="9008533" cy="3880773"/>
          </a:xfrm>
        </p:spPr>
        <p:txBody>
          <a:bodyPr>
            <a:normAutofit/>
          </a:bodyPr>
          <a:lstStyle/>
          <a:p>
            <a:pPr marL="0" indent="0">
              <a:lnSpc>
                <a:spcPct val="100000"/>
              </a:lnSpc>
              <a:spcBef>
                <a:spcPts val="300"/>
              </a:spcBef>
              <a:buNone/>
            </a:pPr>
            <a:r>
              <a:rPr lang="en-US" sz="3200" b="1" dirty="0">
                <a:latin typeface="Source Sans Pro" panose="020B0503030403020204" pitchFamily="34" charset="0"/>
                <a:cs typeface="Calibri" panose="020F0502020204030204" pitchFamily="34" charset="0"/>
              </a:rPr>
              <a:t>Students can: </a:t>
            </a:r>
          </a:p>
          <a:p>
            <a:pPr lvl="1">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Earn high school and college credits at the same time</a:t>
            </a:r>
          </a:p>
          <a:p>
            <a:pPr lvl="1">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Get a head start on career planning and earn degrees or certificate completions</a:t>
            </a:r>
            <a:endParaRPr lang="en-US" sz="2600" dirty="0">
              <a:latin typeface="Source Sans Pro" panose="020B0503030403020204" pitchFamily="34" charset="0"/>
              <a:cs typeface="Calibri" panose="020F0502020204030204" pitchFamily="34" charset="0"/>
            </a:endParaRPr>
          </a:p>
          <a:p>
            <a:pPr lvl="1">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 Experience college early to understand the expectations of college life</a:t>
            </a:r>
          </a:p>
          <a:p>
            <a:pPr lvl="1">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 Save tuition and textbook costs</a:t>
            </a:r>
            <a:endParaRPr lang="en-US" sz="3200" dirty="0">
              <a:latin typeface="Source Sans Pro" panose="020B050303040302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A9319038-229D-11C1-EFBA-91C43101F12B}"/>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Tree>
    <p:extLst>
      <p:ext uri="{BB962C8B-B14F-4D97-AF65-F5344CB8AC3E}">
        <p14:creationId xmlns:p14="http://schemas.microsoft.com/office/powerpoint/2010/main" val="3629737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latin typeface="Source Sans Pro Black" panose="020B0803030403020204" pitchFamily="34" charset="0"/>
              </a:rPr>
              <a:t>What are the consequences of underperforming?</a:t>
            </a:r>
          </a:p>
        </p:txBody>
      </p:sp>
      <p:sp>
        <p:nvSpPr>
          <p:cNvPr id="7" name="Content Placeholder 6"/>
          <p:cNvSpPr>
            <a:spLocks noGrp="1"/>
          </p:cNvSpPr>
          <p:nvPr>
            <p:ph idx="1"/>
          </p:nvPr>
        </p:nvSpPr>
        <p:spPr>
          <a:xfrm>
            <a:off x="677334" y="2160589"/>
            <a:ext cx="9223022" cy="3880773"/>
          </a:xfrm>
        </p:spPr>
        <p:txBody>
          <a:bodyPr>
            <a:normAutofit/>
          </a:bodyPr>
          <a:lstStyle/>
          <a:p>
            <a:pPr marL="0" indent="0">
              <a:lnSpc>
                <a:spcPct val="100000"/>
              </a:lnSpc>
              <a:spcBef>
                <a:spcPts val="300"/>
              </a:spcBef>
              <a:buNone/>
            </a:pPr>
            <a:r>
              <a:rPr lang="en-US" sz="3200" b="1" dirty="0">
                <a:latin typeface="Source Sans Pro" panose="020B0503030403020204" pitchFamily="34" charset="0"/>
                <a:cs typeface="Calibri" panose="020F0502020204030204" pitchFamily="34" charset="0"/>
              </a:rPr>
              <a:t>Families may be asked to reimburse courses if:</a:t>
            </a: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 The student does not earn a passing grade in their course</a:t>
            </a: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 The student withdraws after the no-fault deadline at the college</a:t>
            </a:r>
          </a:p>
          <a:p>
            <a:pPr>
              <a:lnSpc>
                <a:spcPct val="100000"/>
              </a:lnSpc>
              <a:spcBef>
                <a:spcPts val="300"/>
              </a:spcBef>
              <a:buFont typeface="Wingdings" panose="05000000000000000000" pitchFamily="2" charset="2"/>
              <a:buChar char="v"/>
            </a:pPr>
            <a:endParaRPr lang="en-US" sz="2800" dirty="0">
              <a:latin typeface="Source Sans Pro" panose="020B0503030403020204" pitchFamily="34" charset="0"/>
              <a:cs typeface="Calibri" panose="020F0502020204030204" pitchFamily="34" charset="0"/>
            </a:endParaRPr>
          </a:p>
          <a:p>
            <a:pPr marL="0" indent="0">
              <a:lnSpc>
                <a:spcPct val="100000"/>
              </a:lnSpc>
              <a:spcBef>
                <a:spcPts val="300"/>
              </a:spcBef>
              <a:buNone/>
            </a:pPr>
            <a:r>
              <a:rPr lang="en-US" sz="2600" i="1" dirty="0">
                <a:latin typeface="Source Sans Pro" panose="020B0503030403020204" pitchFamily="34" charset="0"/>
                <a:cs typeface="Calibri" panose="020F0502020204030204" pitchFamily="34" charset="0"/>
              </a:rPr>
              <a:t>NOTE: </a:t>
            </a:r>
            <a:r>
              <a:rPr lang="en-US" sz="2600" dirty="0">
                <a:latin typeface="Source Sans Pro" panose="020B0503030403020204" pitchFamily="34" charset="0"/>
                <a:cs typeface="Calibri" panose="020F0502020204030204" pitchFamily="34" charset="0"/>
              </a:rPr>
              <a:t>A student that is considered “economically disadvantaged” can not be asked to reimburse the cost of the course(s)</a:t>
            </a:r>
          </a:p>
          <a:p>
            <a:pPr marL="0" indent="0">
              <a:lnSpc>
                <a:spcPct val="100000"/>
              </a:lnSpc>
              <a:spcBef>
                <a:spcPts val="300"/>
              </a:spcBef>
              <a:buNone/>
            </a:pPr>
            <a:endParaRPr lang="en-US" sz="2800" dirty="0">
              <a:latin typeface="Source Sans Pro" panose="020B050303040302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8B855C11-C24F-5E35-F9B6-6E719653D52F}"/>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3" name="Title 4">
            <a:extLst>
              <a:ext uri="{FF2B5EF4-FFF2-40B4-BE49-F238E27FC236}">
                <a16:creationId xmlns:a16="http://schemas.microsoft.com/office/drawing/2014/main" id="{347C233D-A763-B5A3-472B-9FE33A4E1FEB}"/>
              </a:ext>
            </a:extLst>
          </p:cNvPr>
          <p:cNvSpPr txBox="1">
            <a:spLocks/>
          </p:cNvSpPr>
          <p:nvPr/>
        </p:nvSpPr>
        <p:spPr>
          <a:xfrm>
            <a:off x="446961"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ORC 3365.09, 3365.091; OAC 3333-1-65.13</a:t>
            </a:r>
          </a:p>
        </p:txBody>
      </p:sp>
    </p:spTree>
    <p:extLst>
      <p:ext uri="{BB962C8B-B14F-4D97-AF65-F5344CB8AC3E}">
        <p14:creationId xmlns:p14="http://schemas.microsoft.com/office/powerpoint/2010/main" val="1940442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74578" y="1955873"/>
            <a:ext cx="9112890" cy="3259594"/>
          </a:xfrm>
        </p:spPr>
        <p:txBody>
          <a:bodyPr>
            <a:normAutofit/>
          </a:bodyPr>
          <a:lstStyle/>
          <a:p>
            <a:pPr marL="0" indent="0">
              <a:lnSpc>
                <a:spcPct val="100000"/>
              </a:lnSpc>
              <a:spcBef>
                <a:spcPts val="300"/>
              </a:spcBef>
              <a:buNone/>
            </a:pPr>
            <a:r>
              <a:rPr lang="en-US" sz="3200" b="1" dirty="0">
                <a:latin typeface="Source Sans Pro" panose="020B0503030403020204" pitchFamily="34" charset="0"/>
                <a:cs typeface="Calibri" panose="020F0502020204030204" pitchFamily="34" charset="0"/>
              </a:rPr>
              <a:t>College Credit Plus Probation</a:t>
            </a:r>
          </a:p>
          <a:p>
            <a:pPr>
              <a:lnSpc>
                <a:spcPct val="100000"/>
              </a:lnSpc>
              <a:spcBef>
                <a:spcPts val="300"/>
              </a:spcBef>
              <a:buFont typeface="Wingdings" panose="05000000000000000000" pitchFamily="2" charset="2"/>
              <a:buChar char="v"/>
            </a:pPr>
            <a:r>
              <a:rPr lang="en-US" sz="3200" dirty="0">
                <a:latin typeface="Source Sans Pro" panose="020B0503030403020204" pitchFamily="34" charset="0"/>
                <a:cs typeface="Calibri" panose="020F0502020204030204" pitchFamily="34" charset="0"/>
              </a:rPr>
              <a:t>A student will be placed on CCP probation if:</a:t>
            </a:r>
          </a:p>
          <a:p>
            <a:pPr lvl="1">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They earn less than a cumulative 2.0 GPA in CCP courses or </a:t>
            </a:r>
          </a:p>
          <a:p>
            <a:pPr lvl="1">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They withdraw from 2 or more courses in one academic term</a:t>
            </a:r>
          </a:p>
        </p:txBody>
      </p:sp>
      <p:pic>
        <p:nvPicPr>
          <p:cNvPr id="3" name="Picture 2">
            <a:extLst>
              <a:ext uri="{FF2B5EF4-FFF2-40B4-BE49-F238E27FC236}">
                <a16:creationId xmlns:a16="http://schemas.microsoft.com/office/drawing/2014/main" id="{6846FD98-77AE-484A-F72A-E27F9C65C4D8}"/>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2" name="Title 4">
            <a:extLst>
              <a:ext uri="{FF2B5EF4-FFF2-40B4-BE49-F238E27FC236}">
                <a16:creationId xmlns:a16="http://schemas.microsoft.com/office/drawing/2014/main" id="{6E16195D-8BC9-70FB-E8E7-223FEF058A38}"/>
              </a:ext>
            </a:extLst>
          </p:cNvPr>
          <p:cNvSpPr txBox="1">
            <a:spLocks/>
          </p:cNvSpPr>
          <p:nvPr/>
        </p:nvSpPr>
        <p:spPr>
          <a:xfrm>
            <a:off x="446961"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ORC 3365.09, 3365.091; OAC 3333-1-65.13</a:t>
            </a:r>
          </a:p>
        </p:txBody>
      </p:sp>
      <p:sp>
        <p:nvSpPr>
          <p:cNvPr id="10" name="Title 4">
            <a:extLst>
              <a:ext uri="{FF2B5EF4-FFF2-40B4-BE49-F238E27FC236}">
                <a16:creationId xmlns:a16="http://schemas.microsoft.com/office/drawing/2014/main" id="{4BF808A1-07FC-083C-E440-20F20A55F134}"/>
              </a:ext>
            </a:extLst>
          </p:cNvPr>
          <p:cNvSpPr>
            <a:spLocks noGrp="1"/>
          </p:cNvSpPr>
          <p:nvPr>
            <p:ph type="title"/>
          </p:nvPr>
        </p:nvSpPr>
        <p:spPr>
          <a:xfrm>
            <a:off x="674577" y="595640"/>
            <a:ext cx="8596668" cy="1320800"/>
          </a:xfrm>
        </p:spPr>
        <p:txBody>
          <a:bodyPr>
            <a:noAutofit/>
          </a:bodyPr>
          <a:lstStyle/>
          <a:p>
            <a:r>
              <a:rPr lang="en-US" sz="3600" b="1" dirty="0">
                <a:latin typeface="Source Sans Pro Black" panose="020B0803030403020204" pitchFamily="34" charset="0"/>
              </a:rPr>
              <a:t>What are the consequences of underperforming?</a:t>
            </a:r>
          </a:p>
        </p:txBody>
      </p:sp>
    </p:spTree>
    <p:extLst>
      <p:ext uri="{BB962C8B-B14F-4D97-AF65-F5344CB8AC3E}">
        <p14:creationId xmlns:p14="http://schemas.microsoft.com/office/powerpoint/2010/main" val="1537293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846FD98-77AE-484A-F72A-E27F9C65C4D8}"/>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2" name="Title 4">
            <a:extLst>
              <a:ext uri="{FF2B5EF4-FFF2-40B4-BE49-F238E27FC236}">
                <a16:creationId xmlns:a16="http://schemas.microsoft.com/office/drawing/2014/main" id="{6E16195D-8BC9-70FB-E8E7-223FEF058A38}"/>
              </a:ext>
            </a:extLst>
          </p:cNvPr>
          <p:cNvSpPr txBox="1">
            <a:spLocks/>
          </p:cNvSpPr>
          <p:nvPr/>
        </p:nvSpPr>
        <p:spPr>
          <a:xfrm>
            <a:off x="446961"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ORC 3365.09, 3365.091; OAC 3333-1-65.13</a:t>
            </a:r>
          </a:p>
        </p:txBody>
      </p:sp>
      <p:sp>
        <p:nvSpPr>
          <p:cNvPr id="4" name="Content Placeholder 6">
            <a:extLst>
              <a:ext uri="{FF2B5EF4-FFF2-40B4-BE49-F238E27FC236}">
                <a16:creationId xmlns:a16="http://schemas.microsoft.com/office/drawing/2014/main" id="{DB3E6CE7-93B8-6956-A5FD-1F095EA97A13}"/>
              </a:ext>
            </a:extLst>
          </p:cNvPr>
          <p:cNvSpPr txBox="1">
            <a:spLocks/>
          </p:cNvSpPr>
          <p:nvPr/>
        </p:nvSpPr>
        <p:spPr>
          <a:xfrm>
            <a:off x="644976" y="1658090"/>
            <a:ext cx="9406401" cy="426861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300"/>
              </a:spcBef>
              <a:buFont typeface="Wingdings 3" charset="2"/>
              <a:buNone/>
            </a:pPr>
            <a:r>
              <a:rPr lang="en-US" sz="3000" b="1" dirty="0">
                <a:latin typeface="Source Sans Pro" panose="020B0503030403020204" pitchFamily="34" charset="0"/>
                <a:cs typeface="Calibri" panose="020F0502020204030204" pitchFamily="34" charset="0"/>
              </a:rPr>
              <a:t>While on CCP Probation, the student: </a:t>
            </a:r>
          </a:p>
          <a:p>
            <a:pPr>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 May only enroll in one College Credit Plus course for one college term (semester or quarter)</a:t>
            </a:r>
          </a:p>
          <a:p>
            <a:pPr>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May not enroll in a college course in the same subject in which student previously earned D, F, NC grade (or equivalent grade)</a:t>
            </a:r>
          </a:p>
          <a:p>
            <a:pPr>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If students on CCP probation do not increase their CCP GPA to a 2.0 or above during the probation term, they will be placed on CCP Dismissal</a:t>
            </a:r>
          </a:p>
          <a:p>
            <a:pPr>
              <a:spcBef>
                <a:spcPts val="300"/>
              </a:spcBef>
              <a:buFont typeface="Wingdings" panose="05000000000000000000" pitchFamily="2" charset="2"/>
              <a:buChar char="v"/>
            </a:pPr>
            <a:endParaRPr lang="en-US" sz="2800" dirty="0">
              <a:latin typeface="Source Sans Pro" panose="020B0503030403020204" pitchFamily="34" charset="0"/>
              <a:cs typeface="Calibri" panose="020F0502020204030204" pitchFamily="34" charset="0"/>
            </a:endParaRPr>
          </a:p>
        </p:txBody>
      </p:sp>
      <p:sp>
        <p:nvSpPr>
          <p:cNvPr id="10" name="Title 4">
            <a:extLst>
              <a:ext uri="{FF2B5EF4-FFF2-40B4-BE49-F238E27FC236}">
                <a16:creationId xmlns:a16="http://schemas.microsoft.com/office/drawing/2014/main" id="{4BF808A1-07FC-083C-E440-20F20A55F134}"/>
              </a:ext>
            </a:extLst>
          </p:cNvPr>
          <p:cNvSpPr>
            <a:spLocks noGrp="1"/>
          </p:cNvSpPr>
          <p:nvPr>
            <p:ph type="title"/>
          </p:nvPr>
        </p:nvSpPr>
        <p:spPr>
          <a:xfrm>
            <a:off x="644976" y="427600"/>
            <a:ext cx="8596668" cy="1320800"/>
          </a:xfrm>
        </p:spPr>
        <p:txBody>
          <a:bodyPr>
            <a:noAutofit/>
          </a:bodyPr>
          <a:lstStyle/>
          <a:p>
            <a:r>
              <a:rPr lang="en-US" sz="3600" b="1" dirty="0">
                <a:latin typeface="Source Sans Pro Black" panose="020B0803030403020204" pitchFamily="34" charset="0"/>
              </a:rPr>
              <a:t>What are the consequences of underperforming?</a:t>
            </a:r>
          </a:p>
        </p:txBody>
      </p:sp>
    </p:spTree>
    <p:extLst>
      <p:ext uri="{BB962C8B-B14F-4D97-AF65-F5344CB8AC3E}">
        <p14:creationId xmlns:p14="http://schemas.microsoft.com/office/powerpoint/2010/main" val="2538779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74577" y="1948135"/>
            <a:ext cx="9211733" cy="3880773"/>
          </a:xfrm>
        </p:spPr>
        <p:txBody>
          <a:bodyPr>
            <a:normAutofit/>
          </a:bodyPr>
          <a:lstStyle/>
          <a:p>
            <a:pPr marL="0" indent="0">
              <a:lnSpc>
                <a:spcPct val="100000"/>
              </a:lnSpc>
              <a:spcBef>
                <a:spcPts val="300"/>
              </a:spcBef>
              <a:buNone/>
            </a:pPr>
            <a:r>
              <a:rPr lang="en-US" sz="3500" b="1" dirty="0">
                <a:latin typeface="Source Sans Pro" panose="020B0503030403020204" pitchFamily="34" charset="0"/>
                <a:cs typeface="Calibri" panose="020F0502020204030204" pitchFamily="34" charset="0"/>
              </a:rPr>
              <a:t>College Credit Plus Dismissal</a:t>
            </a: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If a student does not raise their grade during the probation term, they are dismissed from CCP</a:t>
            </a: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While on CCP Dismissal, students may not enroll in any College Credit Plus courses</a:t>
            </a: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 A student can request (appeal) to be reinstated in the program</a:t>
            </a:r>
          </a:p>
        </p:txBody>
      </p:sp>
      <p:pic>
        <p:nvPicPr>
          <p:cNvPr id="3" name="Picture 2">
            <a:extLst>
              <a:ext uri="{FF2B5EF4-FFF2-40B4-BE49-F238E27FC236}">
                <a16:creationId xmlns:a16="http://schemas.microsoft.com/office/drawing/2014/main" id="{96F1E695-E47C-5BB8-C905-7F39F6AC9BE9}"/>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2" name="Title 4">
            <a:extLst>
              <a:ext uri="{FF2B5EF4-FFF2-40B4-BE49-F238E27FC236}">
                <a16:creationId xmlns:a16="http://schemas.microsoft.com/office/drawing/2014/main" id="{78495C72-82D9-B283-8992-1F3B71417BA7}"/>
              </a:ext>
            </a:extLst>
          </p:cNvPr>
          <p:cNvSpPr txBox="1">
            <a:spLocks/>
          </p:cNvSpPr>
          <p:nvPr/>
        </p:nvSpPr>
        <p:spPr>
          <a:xfrm>
            <a:off x="446961"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ORC 3365.09, 3365.091; OAC 3333-1-65.13</a:t>
            </a:r>
          </a:p>
        </p:txBody>
      </p:sp>
      <p:sp>
        <p:nvSpPr>
          <p:cNvPr id="11" name="Title 4">
            <a:extLst>
              <a:ext uri="{FF2B5EF4-FFF2-40B4-BE49-F238E27FC236}">
                <a16:creationId xmlns:a16="http://schemas.microsoft.com/office/drawing/2014/main" id="{79C515B2-4627-C2DF-0FC4-378A98F24C96}"/>
              </a:ext>
            </a:extLst>
          </p:cNvPr>
          <p:cNvSpPr txBox="1">
            <a:spLocks/>
          </p:cNvSpPr>
          <p:nvPr/>
        </p:nvSpPr>
        <p:spPr>
          <a:xfrm>
            <a:off x="674577" y="587902"/>
            <a:ext cx="8596668" cy="13208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atin typeface="Source Sans Pro Black" panose="020B0803030403020204" pitchFamily="34" charset="0"/>
              </a:rPr>
              <a:t>What are the consequences of underperforming?</a:t>
            </a:r>
          </a:p>
        </p:txBody>
      </p:sp>
    </p:spTree>
    <p:extLst>
      <p:ext uri="{BB962C8B-B14F-4D97-AF65-F5344CB8AC3E}">
        <p14:creationId xmlns:p14="http://schemas.microsoft.com/office/powerpoint/2010/main" val="2510573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74577" y="1691957"/>
            <a:ext cx="9948267" cy="4528740"/>
          </a:xfrm>
        </p:spPr>
        <p:txBody>
          <a:bodyPr>
            <a:normAutofit fontScale="55000" lnSpcReduction="20000"/>
          </a:bodyPr>
          <a:lstStyle/>
          <a:p>
            <a:pPr marL="0" indent="0">
              <a:lnSpc>
                <a:spcPct val="100000"/>
              </a:lnSpc>
              <a:spcBef>
                <a:spcPts val="300"/>
              </a:spcBef>
              <a:buNone/>
            </a:pPr>
            <a:r>
              <a:rPr lang="en-US" sz="5800" b="1" dirty="0">
                <a:latin typeface="Source Sans Pro" panose="020B0503030403020204" pitchFamily="34" charset="0"/>
                <a:cs typeface="Calibri" panose="020F0502020204030204" pitchFamily="34" charset="0"/>
              </a:rPr>
              <a:t>Appeals for Underperformance:</a:t>
            </a:r>
          </a:p>
          <a:p>
            <a:pPr marL="0" indent="0">
              <a:lnSpc>
                <a:spcPct val="100000"/>
              </a:lnSpc>
              <a:spcBef>
                <a:spcPts val="300"/>
              </a:spcBef>
              <a:buNone/>
            </a:pPr>
            <a:endParaRPr lang="en-US" b="1" dirty="0">
              <a:latin typeface="Source Sans Pro" panose="020B0503030403020204" pitchFamily="34" charset="0"/>
              <a:cs typeface="Calibri" panose="020F0502020204030204" pitchFamily="34" charset="0"/>
            </a:endParaRPr>
          </a:p>
          <a:p>
            <a:pPr>
              <a:spcBef>
                <a:spcPts val="300"/>
              </a:spcBef>
              <a:buFont typeface="Wingdings" panose="05000000000000000000" pitchFamily="2" charset="2"/>
              <a:buChar char="v"/>
            </a:pPr>
            <a:r>
              <a:rPr lang="en-US" sz="5100" dirty="0">
                <a:latin typeface="Source Sans Pro" panose="020B0503030403020204" pitchFamily="34" charset="0"/>
                <a:cs typeface="Calibri" panose="020F0502020204030204" pitchFamily="34" charset="0"/>
              </a:rPr>
              <a:t>CCP Probation: </a:t>
            </a:r>
          </a:p>
          <a:p>
            <a:pPr lvl="1">
              <a:spcBef>
                <a:spcPts val="300"/>
              </a:spcBef>
              <a:buFont typeface="Wingdings" panose="05000000000000000000" pitchFamily="2" charset="2"/>
              <a:buChar char="v"/>
            </a:pPr>
            <a:r>
              <a:rPr lang="en-US" sz="4700" dirty="0">
                <a:latin typeface="Source Sans Pro" panose="020B0503030403020204" pitchFamily="34" charset="0"/>
                <a:cs typeface="Calibri" panose="020F0502020204030204" pitchFamily="34" charset="0"/>
              </a:rPr>
              <a:t>Student may appeal to take a course in the same subject in which they previously earned a non-passing grade or received no credit</a:t>
            </a:r>
          </a:p>
          <a:p>
            <a:pPr marL="457200" lvl="1" indent="0">
              <a:spcBef>
                <a:spcPts val="300"/>
              </a:spcBef>
              <a:buNone/>
            </a:pPr>
            <a:endParaRPr lang="en-US" dirty="0">
              <a:latin typeface="Source Sans Pro" panose="020B0503030403020204" pitchFamily="34" charset="0"/>
              <a:cs typeface="Calibri" panose="020F0502020204030204" pitchFamily="34" charset="0"/>
            </a:endParaRPr>
          </a:p>
          <a:p>
            <a:pPr>
              <a:spcBef>
                <a:spcPts val="300"/>
              </a:spcBef>
              <a:buFont typeface="Wingdings" panose="05000000000000000000" pitchFamily="2" charset="2"/>
              <a:buChar char="v"/>
            </a:pPr>
            <a:r>
              <a:rPr lang="en-US" sz="4200" b="1" dirty="0">
                <a:latin typeface="Source Sans Pro" panose="020B0503030403020204" pitchFamily="34" charset="0"/>
                <a:cs typeface="Calibri" panose="020F0502020204030204" pitchFamily="34" charset="0"/>
              </a:rPr>
              <a:t> </a:t>
            </a:r>
            <a:r>
              <a:rPr lang="en-US" sz="5300" dirty="0">
                <a:latin typeface="Source Sans Pro" panose="020B0503030403020204" pitchFamily="34" charset="0"/>
                <a:cs typeface="Calibri" panose="020F0502020204030204" pitchFamily="34" charset="0"/>
              </a:rPr>
              <a:t>CCP Dismissal: </a:t>
            </a:r>
          </a:p>
          <a:p>
            <a:pPr lvl="1">
              <a:spcBef>
                <a:spcPts val="300"/>
              </a:spcBef>
              <a:buFont typeface="Wingdings" panose="05000000000000000000" pitchFamily="2" charset="2"/>
              <a:buChar char="v"/>
            </a:pPr>
            <a:r>
              <a:rPr lang="en-US" sz="4700" dirty="0">
                <a:latin typeface="Source Sans Pro" panose="020B0503030403020204" pitchFamily="34" charset="0"/>
                <a:cs typeface="Calibri" panose="020F0502020204030204" pitchFamily="34" charset="0"/>
              </a:rPr>
              <a:t>Within 5 days of being dismissed, the student may submit an appeal to the secondary school to appeal CCP Dismissal or the student may appeal at the end of the CCP Dismissal semester</a:t>
            </a:r>
          </a:p>
          <a:p>
            <a:pPr marL="457200" indent="-457200">
              <a:lnSpc>
                <a:spcPct val="100000"/>
              </a:lnSpc>
              <a:spcBef>
                <a:spcPts val="300"/>
              </a:spcBef>
            </a:pPr>
            <a:endParaRPr lang="en-US" sz="3200" dirty="0">
              <a:latin typeface="Source Sans Pro" panose="020B0503030403020204" pitchFamily="34" charset="0"/>
              <a:cs typeface="Calibri" panose="020F0502020204030204" pitchFamily="34" charset="0"/>
            </a:endParaRPr>
          </a:p>
          <a:p>
            <a:pPr marL="0" indent="0">
              <a:lnSpc>
                <a:spcPct val="100000"/>
              </a:lnSpc>
              <a:spcBef>
                <a:spcPts val="300"/>
              </a:spcBef>
              <a:buNone/>
            </a:pPr>
            <a:r>
              <a:rPr lang="en-US" sz="5100" i="1" dirty="0">
                <a:latin typeface="Source Sans Pro" panose="020B0503030403020204" pitchFamily="34" charset="0"/>
                <a:cs typeface="Calibri" panose="020F0502020204030204" pitchFamily="34" charset="0"/>
              </a:rPr>
              <a:t>Note: </a:t>
            </a:r>
            <a:r>
              <a:rPr lang="en-US" sz="5100" dirty="0">
                <a:latin typeface="Source Sans Pro" panose="020B0503030403020204" pitchFamily="34" charset="0"/>
                <a:cs typeface="Calibri" panose="020F0502020204030204" pitchFamily="34" charset="0"/>
              </a:rPr>
              <a:t>Each school district must have a policy describing the process for appeals</a:t>
            </a:r>
          </a:p>
        </p:txBody>
      </p:sp>
      <p:pic>
        <p:nvPicPr>
          <p:cNvPr id="3" name="Picture 2">
            <a:extLst>
              <a:ext uri="{FF2B5EF4-FFF2-40B4-BE49-F238E27FC236}">
                <a16:creationId xmlns:a16="http://schemas.microsoft.com/office/drawing/2014/main" id="{D4BA249D-D9F1-0F9C-8431-A7B6C7B6ACDF}"/>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2" name="Title 4">
            <a:extLst>
              <a:ext uri="{FF2B5EF4-FFF2-40B4-BE49-F238E27FC236}">
                <a16:creationId xmlns:a16="http://schemas.microsoft.com/office/drawing/2014/main" id="{2F8DB2B3-6078-1E4C-9F4F-6584B9AEE490}"/>
              </a:ext>
            </a:extLst>
          </p:cNvPr>
          <p:cNvSpPr txBox="1">
            <a:spLocks/>
          </p:cNvSpPr>
          <p:nvPr/>
        </p:nvSpPr>
        <p:spPr>
          <a:xfrm>
            <a:off x="446961"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ORC 3365.09, 3365.091; OAC 3333-1-65.13</a:t>
            </a:r>
          </a:p>
        </p:txBody>
      </p:sp>
      <p:sp>
        <p:nvSpPr>
          <p:cNvPr id="9" name="Title 4">
            <a:extLst>
              <a:ext uri="{FF2B5EF4-FFF2-40B4-BE49-F238E27FC236}">
                <a16:creationId xmlns:a16="http://schemas.microsoft.com/office/drawing/2014/main" id="{3BE77007-D46F-1645-6D1E-29933E0E62CC}"/>
              </a:ext>
            </a:extLst>
          </p:cNvPr>
          <p:cNvSpPr>
            <a:spLocks noGrp="1"/>
          </p:cNvSpPr>
          <p:nvPr>
            <p:ph type="title"/>
          </p:nvPr>
        </p:nvSpPr>
        <p:spPr>
          <a:xfrm>
            <a:off x="674577" y="371157"/>
            <a:ext cx="8596668" cy="1320800"/>
          </a:xfrm>
        </p:spPr>
        <p:txBody>
          <a:bodyPr>
            <a:noAutofit/>
          </a:bodyPr>
          <a:lstStyle/>
          <a:p>
            <a:r>
              <a:rPr lang="en-US" sz="3600" b="1" dirty="0">
                <a:latin typeface="Source Sans Pro Black" panose="020B0803030403020204" pitchFamily="34" charset="0"/>
              </a:rPr>
              <a:t>What are the consequences of underperforming?</a:t>
            </a:r>
          </a:p>
        </p:txBody>
      </p:sp>
    </p:spTree>
    <p:extLst>
      <p:ext uri="{BB962C8B-B14F-4D97-AF65-F5344CB8AC3E}">
        <p14:creationId xmlns:p14="http://schemas.microsoft.com/office/powerpoint/2010/main" val="382571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b="1" dirty="0">
                <a:latin typeface="Source Sans Pro Black" panose="020B0803030403020204" pitchFamily="34" charset="0"/>
              </a:rPr>
              <a:t>What is College Credit Plus?</a:t>
            </a:r>
          </a:p>
        </p:txBody>
      </p:sp>
      <p:sp>
        <p:nvSpPr>
          <p:cNvPr id="7" name="Content Placeholder 6"/>
          <p:cNvSpPr>
            <a:spLocks noGrp="1"/>
          </p:cNvSpPr>
          <p:nvPr>
            <p:ph idx="1"/>
          </p:nvPr>
        </p:nvSpPr>
        <p:spPr>
          <a:xfrm>
            <a:off x="677334" y="1739138"/>
            <a:ext cx="9593281" cy="3967979"/>
          </a:xfrm>
        </p:spPr>
        <p:txBody>
          <a:bodyPr>
            <a:normAutofit lnSpcReduction="10000"/>
          </a:bodyPr>
          <a:lstStyle/>
          <a:p>
            <a:pPr marL="0" indent="0">
              <a:lnSpc>
                <a:spcPct val="100000"/>
              </a:lnSpc>
              <a:spcBef>
                <a:spcPts val="1200"/>
              </a:spcBef>
              <a:buNone/>
            </a:pPr>
            <a:r>
              <a:rPr lang="en-US" sz="3200" dirty="0">
                <a:latin typeface="Source Sans Pro Black" panose="020B0803030403020204" pitchFamily="34" charset="0"/>
                <a:cs typeface="Calibri" panose="020F0502020204030204" pitchFamily="34" charset="0"/>
              </a:rPr>
              <a:t>College Credit Plus is Ohio’s dual credit program </a:t>
            </a:r>
            <a:endParaRPr lang="en-US" sz="800" b="1" dirty="0">
              <a:latin typeface="Source Sans Pro" panose="020B0503030403020204" pitchFamily="34" charset="0"/>
              <a:cs typeface="Calibri" panose="020F0502020204030204" pitchFamily="34" charset="0"/>
            </a:endParaRPr>
          </a:p>
          <a:p>
            <a:pPr lvl="1">
              <a:spcBef>
                <a:spcPts val="12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Students can earn high school and college credit at the same time</a:t>
            </a:r>
            <a:endParaRPr lang="en-US" sz="700" dirty="0">
              <a:latin typeface="Source Sans Pro" panose="020B0503030403020204" pitchFamily="34" charset="0"/>
              <a:cs typeface="Calibri" panose="020F0502020204030204" pitchFamily="34" charset="0"/>
            </a:endParaRPr>
          </a:p>
          <a:p>
            <a:pPr lvl="1">
              <a:spcBef>
                <a:spcPts val="12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Ohio residents in grades 7-12; enrolled at a public/private high school or homeschooled</a:t>
            </a:r>
          </a:p>
          <a:p>
            <a:pPr lvl="1">
              <a:spcBef>
                <a:spcPts val="12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Take a variety of courses at any public and participating private college in Ohio</a:t>
            </a:r>
          </a:p>
          <a:p>
            <a:pPr lvl="1">
              <a:spcBef>
                <a:spcPts val="1200"/>
              </a:spcBef>
              <a:buFont typeface="Wingdings" panose="05000000000000000000" pitchFamily="2" charset="2"/>
              <a:buChar char="v"/>
            </a:pPr>
            <a:r>
              <a:rPr lang="en-US" sz="2600" dirty="0">
                <a:latin typeface="Source Sans Pro" panose="020B0503030403020204" pitchFamily="34" charset="0"/>
                <a:cs typeface="Calibri" panose="020F0502020204030204" pitchFamily="34" charset="0"/>
              </a:rPr>
              <a:t>Courses held at the high school, on a college campus, or online</a:t>
            </a:r>
          </a:p>
          <a:p>
            <a:pPr marL="457200" lvl="1" indent="0">
              <a:spcBef>
                <a:spcPts val="1200"/>
              </a:spcBef>
              <a:buNone/>
            </a:pPr>
            <a:endParaRPr lang="en-US" sz="2800" dirty="0">
              <a:latin typeface="Source Sans Pro" panose="020B050303040302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9F03F479-B7E3-14AF-87AC-F71896C16DF4}"/>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4" name="Title 4">
            <a:extLst>
              <a:ext uri="{FF2B5EF4-FFF2-40B4-BE49-F238E27FC236}">
                <a16:creationId xmlns:a16="http://schemas.microsoft.com/office/drawing/2014/main" id="{4A1124CF-6500-7DF3-BBAB-B6682805C2BC}"/>
              </a:ext>
            </a:extLst>
          </p:cNvPr>
          <p:cNvSpPr txBox="1">
            <a:spLocks/>
          </p:cNvSpPr>
          <p:nvPr/>
        </p:nvSpPr>
        <p:spPr>
          <a:xfrm>
            <a:off x="446962" y="6197976"/>
            <a:ext cx="4082508"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ORC 3365.02, ORC 3365.03</a:t>
            </a:r>
          </a:p>
        </p:txBody>
      </p:sp>
    </p:spTree>
    <p:extLst>
      <p:ext uri="{BB962C8B-B14F-4D97-AF65-F5344CB8AC3E}">
        <p14:creationId xmlns:p14="http://schemas.microsoft.com/office/powerpoint/2010/main" val="259189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latin typeface="Source Sans Pro Black" panose="020B0803030403020204" pitchFamily="34" charset="0"/>
              </a:rPr>
              <a:t>What are the consequences of underperforming?</a:t>
            </a:r>
          </a:p>
        </p:txBody>
      </p:sp>
      <p:sp>
        <p:nvSpPr>
          <p:cNvPr id="7" name="Content Placeholder 6"/>
          <p:cNvSpPr>
            <a:spLocks noGrp="1"/>
          </p:cNvSpPr>
          <p:nvPr>
            <p:ph idx="1"/>
          </p:nvPr>
        </p:nvSpPr>
        <p:spPr>
          <a:xfrm>
            <a:off x="677334" y="1930400"/>
            <a:ext cx="9098844" cy="3880773"/>
          </a:xfrm>
        </p:spPr>
        <p:txBody>
          <a:bodyPr>
            <a:normAutofit/>
          </a:bodyPr>
          <a:lstStyle/>
          <a:p>
            <a:pPr marL="0" indent="0">
              <a:spcBef>
                <a:spcPts val="300"/>
              </a:spcBef>
              <a:buNone/>
            </a:pPr>
            <a:r>
              <a:rPr lang="en-US" sz="3200" b="1" dirty="0">
                <a:latin typeface="Source Sans Pro" panose="020B0503030403020204" pitchFamily="34" charset="0"/>
                <a:cs typeface="Calibri" panose="020F0502020204030204" pitchFamily="34" charset="0"/>
              </a:rPr>
              <a:t>After HS Graduation: </a:t>
            </a:r>
          </a:p>
          <a:p>
            <a:pPr>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Grades earned in CCP will remain on students’ college transcripts permanently</a:t>
            </a: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If students fail or withdraw often, future financial aid may be also impacted negatively </a:t>
            </a:r>
          </a:p>
          <a:p>
            <a:pPr marL="781200" lvl="1" indent="-457200">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Satisfactory Academic Progress (SAP) is a requirement for financial aid</a:t>
            </a:r>
          </a:p>
          <a:p>
            <a:pPr marL="781200" lvl="1" indent="-457200">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Standards vary by institution</a:t>
            </a:r>
          </a:p>
        </p:txBody>
      </p:sp>
      <p:pic>
        <p:nvPicPr>
          <p:cNvPr id="3" name="Picture 2">
            <a:extLst>
              <a:ext uri="{FF2B5EF4-FFF2-40B4-BE49-F238E27FC236}">
                <a16:creationId xmlns:a16="http://schemas.microsoft.com/office/drawing/2014/main" id="{2D105627-EDBB-6F57-EC04-826A7B91DFB8}"/>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6" name="Title 4">
            <a:extLst>
              <a:ext uri="{FF2B5EF4-FFF2-40B4-BE49-F238E27FC236}">
                <a16:creationId xmlns:a16="http://schemas.microsoft.com/office/drawing/2014/main" id="{05C74804-3035-1E40-B575-ECFE09325A63}"/>
              </a:ext>
            </a:extLst>
          </p:cNvPr>
          <p:cNvSpPr txBox="1">
            <a:spLocks/>
          </p:cNvSpPr>
          <p:nvPr/>
        </p:nvSpPr>
        <p:spPr>
          <a:xfrm>
            <a:off x="446961"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ORC 3365.09, 3365.091; OAC 3333-1-65.13</a:t>
            </a:r>
          </a:p>
        </p:txBody>
      </p:sp>
    </p:spTree>
    <p:extLst>
      <p:ext uri="{BB962C8B-B14F-4D97-AF65-F5344CB8AC3E}">
        <p14:creationId xmlns:p14="http://schemas.microsoft.com/office/powerpoint/2010/main" val="1898036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latin typeface="Source Sans Pro Black" panose="020B0803030403020204" pitchFamily="34" charset="0"/>
              </a:rPr>
              <a:t>What are the expenses for College Credit Plus?</a:t>
            </a:r>
          </a:p>
        </p:txBody>
      </p:sp>
      <p:sp>
        <p:nvSpPr>
          <p:cNvPr id="7" name="Content Placeholder 6"/>
          <p:cNvSpPr>
            <a:spLocks noGrp="1"/>
          </p:cNvSpPr>
          <p:nvPr>
            <p:ph idx="1"/>
          </p:nvPr>
        </p:nvSpPr>
        <p:spPr>
          <a:xfrm>
            <a:off x="677334" y="1930400"/>
            <a:ext cx="9386896" cy="4176761"/>
          </a:xfrm>
        </p:spPr>
        <p:txBody>
          <a:bodyPr>
            <a:noAutofit/>
          </a:bodyPr>
          <a:lstStyle/>
          <a:p>
            <a:pPr marL="0" indent="0">
              <a:lnSpc>
                <a:spcPct val="100000"/>
              </a:lnSpc>
              <a:spcBef>
                <a:spcPts val="300"/>
              </a:spcBef>
              <a:buNone/>
            </a:pPr>
            <a:r>
              <a:rPr lang="en-US" sz="3200" b="1" dirty="0">
                <a:latin typeface="Source Sans Pro" panose="020B0503030403020204" pitchFamily="34" charset="0"/>
                <a:cs typeface="Calibri" panose="020F0502020204030204" pitchFamily="34" charset="0"/>
              </a:rPr>
              <a:t>Option A:</a:t>
            </a: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The family/student can choose to self-pay for college courses at the standard rate of tuition, fees, and textbooks</a:t>
            </a:r>
          </a:p>
          <a:p>
            <a:pPr lvl="1">
              <a:spcBef>
                <a:spcPts val="300"/>
              </a:spcBef>
              <a:buFont typeface="Wingdings" panose="05000000000000000000" pitchFamily="2" charset="2"/>
              <a:buChar char="v"/>
            </a:pPr>
            <a:r>
              <a:rPr lang="en-US" sz="2600" dirty="0">
                <a:latin typeface="Source Sans Pro" panose="020B0503030403020204" pitchFamily="34" charset="0"/>
                <a:cs typeface="Calibri" panose="020F0502020204030204" pitchFamily="34" charset="0"/>
              </a:rPr>
              <a:t>Students/families should arrange a plan for payment with the college or university</a:t>
            </a: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Students can choose to earn college credit and high school credit OR only college credit </a:t>
            </a:r>
          </a:p>
          <a:p>
            <a:pPr lvl="1">
              <a:spcBef>
                <a:spcPts val="300"/>
              </a:spcBef>
              <a:buFont typeface="Wingdings" panose="05000000000000000000" pitchFamily="2" charset="2"/>
              <a:buChar char="v"/>
            </a:pPr>
            <a:r>
              <a:rPr lang="en-US" sz="2600" dirty="0">
                <a:latin typeface="Source Sans Pro" panose="020B0503030403020204" pitchFamily="34" charset="0"/>
                <a:cs typeface="Calibri" panose="020F0502020204030204" pitchFamily="34" charset="0"/>
              </a:rPr>
              <a:t>Students must inform the school of their choice of credit for courses</a:t>
            </a:r>
          </a:p>
          <a:p>
            <a:pPr>
              <a:lnSpc>
                <a:spcPct val="100000"/>
              </a:lnSpc>
              <a:spcBef>
                <a:spcPts val="300"/>
              </a:spcBef>
              <a:buFont typeface="Arial" panose="020B0604020202020204" pitchFamily="34" charset="0"/>
              <a:buChar char="•"/>
            </a:pPr>
            <a:endParaRPr lang="en-US" sz="2800" dirty="0">
              <a:latin typeface="Source Sans Pro" panose="020B050303040302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5DDC2029-36CE-C4F5-6F2C-04CE6C9323BE}"/>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2" name="Title 4">
            <a:extLst>
              <a:ext uri="{FF2B5EF4-FFF2-40B4-BE49-F238E27FC236}">
                <a16:creationId xmlns:a16="http://schemas.microsoft.com/office/drawing/2014/main" id="{FFAFECE1-1CD2-E968-B736-9B6F6C6946CD}"/>
              </a:ext>
            </a:extLst>
          </p:cNvPr>
          <p:cNvSpPr txBox="1">
            <a:spLocks/>
          </p:cNvSpPr>
          <p:nvPr/>
        </p:nvSpPr>
        <p:spPr>
          <a:xfrm>
            <a:off x="458250"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ORC 3365.06</a:t>
            </a:r>
          </a:p>
        </p:txBody>
      </p:sp>
    </p:spTree>
    <p:extLst>
      <p:ext uri="{BB962C8B-B14F-4D97-AF65-F5344CB8AC3E}">
        <p14:creationId xmlns:p14="http://schemas.microsoft.com/office/powerpoint/2010/main" val="3196856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latin typeface="Source Sans Pro Black" panose="020B0803030403020204" pitchFamily="34" charset="0"/>
              </a:rPr>
              <a:t>What are the expenses for College Credit Plus?</a:t>
            </a:r>
          </a:p>
        </p:txBody>
      </p:sp>
      <p:sp>
        <p:nvSpPr>
          <p:cNvPr id="7" name="Content Placeholder 6"/>
          <p:cNvSpPr>
            <a:spLocks noGrp="1"/>
          </p:cNvSpPr>
          <p:nvPr>
            <p:ph idx="1"/>
          </p:nvPr>
        </p:nvSpPr>
        <p:spPr>
          <a:xfrm>
            <a:off x="581191" y="1930400"/>
            <a:ext cx="9985210" cy="4176761"/>
          </a:xfrm>
        </p:spPr>
        <p:txBody>
          <a:bodyPr>
            <a:normAutofit/>
          </a:bodyPr>
          <a:lstStyle/>
          <a:p>
            <a:pPr marL="0" indent="0">
              <a:lnSpc>
                <a:spcPct val="100000"/>
              </a:lnSpc>
              <a:spcBef>
                <a:spcPts val="300"/>
              </a:spcBef>
              <a:buNone/>
            </a:pPr>
            <a:r>
              <a:rPr lang="en-US" sz="3500" b="1" dirty="0">
                <a:latin typeface="Source Sans Pro" panose="020B0503030403020204" pitchFamily="34" charset="0"/>
                <a:cs typeface="Calibri" panose="020F0502020204030204" pitchFamily="34" charset="0"/>
              </a:rPr>
              <a:t>Option B:</a:t>
            </a:r>
          </a:p>
          <a:p>
            <a:pPr>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The “default” or standard option for College Credit Plus</a:t>
            </a: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All college course tuition, fees, and textbooks will be paid by the state of Ohio </a:t>
            </a:r>
          </a:p>
          <a:p>
            <a:pPr lvl="1">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Supported by the school’s foundation funds and the college’s funds</a:t>
            </a:r>
          </a:p>
          <a:p>
            <a:pPr>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Students will earn college credit and high school credit</a:t>
            </a:r>
          </a:p>
          <a:p>
            <a:pPr marL="0" indent="0">
              <a:lnSpc>
                <a:spcPct val="100000"/>
              </a:lnSpc>
              <a:spcBef>
                <a:spcPts val="300"/>
              </a:spcBef>
              <a:buNone/>
            </a:pPr>
            <a:endParaRPr lang="en-US" sz="3200" dirty="0">
              <a:latin typeface="Source Sans Pro" panose="020B050303040302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F9EE1395-DE5A-2050-D8C0-012A281B6176}"/>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2" name="Title 4">
            <a:extLst>
              <a:ext uri="{FF2B5EF4-FFF2-40B4-BE49-F238E27FC236}">
                <a16:creationId xmlns:a16="http://schemas.microsoft.com/office/drawing/2014/main" id="{DABD03EB-40B6-7416-DD87-6D4061DC506C}"/>
              </a:ext>
            </a:extLst>
          </p:cNvPr>
          <p:cNvSpPr txBox="1">
            <a:spLocks/>
          </p:cNvSpPr>
          <p:nvPr/>
        </p:nvSpPr>
        <p:spPr>
          <a:xfrm>
            <a:off x="458250"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ORC 3365.06</a:t>
            </a:r>
          </a:p>
        </p:txBody>
      </p:sp>
    </p:spTree>
    <p:extLst>
      <p:ext uri="{BB962C8B-B14F-4D97-AF65-F5344CB8AC3E}">
        <p14:creationId xmlns:p14="http://schemas.microsoft.com/office/powerpoint/2010/main" val="2981228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latin typeface="Source Sans Pro Black" panose="020B0803030403020204" pitchFamily="34" charset="0"/>
              </a:rPr>
              <a:t>What are support services are available for students?</a:t>
            </a:r>
          </a:p>
        </p:txBody>
      </p:sp>
      <p:sp>
        <p:nvSpPr>
          <p:cNvPr id="7" name="Content Placeholder 6"/>
          <p:cNvSpPr>
            <a:spLocks noGrp="1"/>
          </p:cNvSpPr>
          <p:nvPr>
            <p:ph idx="1"/>
          </p:nvPr>
        </p:nvSpPr>
        <p:spPr>
          <a:xfrm>
            <a:off x="677334" y="2127957"/>
            <a:ext cx="9565560" cy="4023360"/>
          </a:xfrm>
        </p:spPr>
        <p:txBody>
          <a:bodyPr>
            <a:normAutofit/>
          </a:bodyPr>
          <a:lstStyle/>
          <a:p>
            <a:pPr marL="0" indent="0">
              <a:lnSpc>
                <a:spcPct val="100000"/>
              </a:lnSpc>
              <a:spcBef>
                <a:spcPts val="300"/>
              </a:spcBef>
              <a:buNone/>
            </a:pPr>
            <a:r>
              <a:rPr lang="en-US" sz="3000" b="1" dirty="0">
                <a:latin typeface="Source Sans Pro" panose="020B0503030403020204" pitchFamily="34" charset="0"/>
                <a:cs typeface="Calibri" panose="020F0502020204030204" pitchFamily="34" charset="0"/>
              </a:rPr>
              <a:t>Students receive support from both the HS and College: </a:t>
            </a: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High school counselors continue to provide assistance to all College Credit Plus students</a:t>
            </a:r>
          </a:p>
          <a:p>
            <a:pPr marL="0" indent="0">
              <a:lnSpc>
                <a:spcPct val="100000"/>
              </a:lnSpc>
              <a:spcBef>
                <a:spcPts val="300"/>
              </a:spcBef>
              <a:buNone/>
            </a:pPr>
            <a:endParaRPr lang="en-US" sz="400" dirty="0">
              <a:latin typeface="Source Sans Pro" panose="020B0503030403020204" pitchFamily="34" charset="0"/>
              <a:cs typeface="Calibri" panose="020F0502020204030204" pitchFamily="34" charset="0"/>
            </a:endParaRP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College advisors provide course selection assistance</a:t>
            </a:r>
          </a:p>
          <a:p>
            <a:pPr marL="0" indent="0">
              <a:lnSpc>
                <a:spcPct val="100000"/>
              </a:lnSpc>
              <a:spcBef>
                <a:spcPts val="300"/>
              </a:spcBef>
              <a:buNone/>
            </a:pPr>
            <a:endParaRPr lang="en-US" sz="500" dirty="0">
              <a:latin typeface="Source Sans Pro" panose="020B0503030403020204" pitchFamily="34" charset="0"/>
              <a:cs typeface="Calibri" panose="020F0502020204030204" pitchFamily="34" charset="0"/>
            </a:endParaRP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Colleges must provide the same academic supports to CCP students such as tutoring, library access, advising, etc.</a:t>
            </a:r>
          </a:p>
        </p:txBody>
      </p:sp>
      <p:pic>
        <p:nvPicPr>
          <p:cNvPr id="2" name="Picture 1">
            <a:extLst>
              <a:ext uri="{FF2B5EF4-FFF2-40B4-BE49-F238E27FC236}">
                <a16:creationId xmlns:a16="http://schemas.microsoft.com/office/drawing/2014/main" id="{E59A7B58-E8A2-BAB9-08F5-ABE581D5F6C4}"/>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Tree>
    <p:extLst>
      <p:ext uri="{BB962C8B-B14F-4D97-AF65-F5344CB8AC3E}">
        <p14:creationId xmlns:p14="http://schemas.microsoft.com/office/powerpoint/2010/main" val="1941763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latin typeface="Source Sans Pro Black" panose="020B0803030403020204" pitchFamily="34" charset="0"/>
              </a:rPr>
              <a:t>What about athletic eligibility?</a:t>
            </a:r>
          </a:p>
        </p:txBody>
      </p:sp>
      <p:sp>
        <p:nvSpPr>
          <p:cNvPr id="7" name="Content Placeholder 6"/>
          <p:cNvSpPr>
            <a:spLocks noGrp="1"/>
          </p:cNvSpPr>
          <p:nvPr>
            <p:ph idx="1"/>
          </p:nvPr>
        </p:nvSpPr>
        <p:spPr>
          <a:xfrm>
            <a:off x="748355" y="1832116"/>
            <a:ext cx="9118133" cy="3880773"/>
          </a:xfrm>
        </p:spPr>
        <p:txBody>
          <a:bodyPr>
            <a:normAutofit/>
          </a:bodyPr>
          <a:lstStyle/>
          <a:p>
            <a:pPr marL="0" indent="0">
              <a:lnSpc>
                <a:spcPct val="100000"/>
              </a:lnSpc>
              <a:spcBef>
                <a:spcPts val="300"/>
              </a:spcBef>
              <a:buNone/>
            </a:pPr>
            <a:r>
              <a:rPr lang="en-US" sz="3200" b="1" dirty="0">
                <a:latin typeface="Source Sans Pro" panose="020B0503030403020204" pitchFamily="34" charset="0"/>
                <a:cs typeface="Calibri" panose="020F0502020204030204" pitchFamily="34" charset="0"/>
              </a:rPr>
              <a:t>Student athletes should</a:t>
            </a:r>
            <a:r>
              <a:rPr lang="en-US" sz="3200" dirty="0">
                <a:latin typeface="Source Sans Pro" panose="020B0503030403020204" pitchFamily="34" charset="0"/>
                <a:cs typeface="Calibri" panose="020F0502020204030204" pitchFamily="34" charset="0"/>
              </a:rPr>
              <a:t>:</a:t>
            </a: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 Learn the Ohio High School Athletic Association (OHSAA) requirements</a:t>
            </a: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 Know that summer term CCP courses cannot be used to bring a student into compliance with the OHSAA requirements for interscholastic athletic participation</a:t>
            </a:r>
          </a:p>
        </p:txBody>
      </p:sp>
      <p:pic>
        <p:nvPicPr>
          <p:cNvPr id="3" name="Picture 2">
            <a:extLst>
              <a:ext uri="{FF2B5EF4-FFF2-40B4-BE49-F238E27FC236}">
                <a16:creationId xmlns:a16="http://schemas.microsoft.com/office/drawing/2014/main" id="{59A5B38F-448B-AAC5-BE65-4A8875531F2F}"/>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Tree>
    <p:extLst>
      <p:ext uri="{BB962C8B-B14F-4D97-AF65-F5344CB8AC3E}">
        <p14:creationId xmlns:p14="http://schemas.microsoft.com/office/powerpoint/2010/main" val="339807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latin typeface="Source Sans Pro Black" panose="020B0803030403020204" pitchFamily="34" charset="0"/>
              </a:rPr>
              <a:t>Will the course credits transfer?</a:t>
            </a:r>
          </a:p>
        </p:txBody>
      </p:sp>
      <p:sp>
        <p:nvSpPr>
          <p:cNvPr id="7" name="Content Placeholder 6"/>
          <p:cNvSpPr>
            <a:spLocks noGrp="1"/>
          </p:cNvSpPr>
          <p:nvPr>
            <p:ph idx="1"/>
          </p:nvPr>
        </p:nvSpPr>
        <p:spPr>
          <a:xfrm>
            <a:off x="677334" y="1715911"/>
            <a:ext cx="9019822" cy="3880773"/>
          </a:xfrm>
        </p:spPr>
        <p:txBody>
          <a:bodyPr>
            <a:noAutofit/>
          </a:bodyPr>
          <a:lstStyle/>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Certain general education and technical courses will transfer, especially from one Ohio public college to another Ohio public college</a:t>
            </a:r>
          </a:p>
          <a:p>
            <a:pPr>
              <a:lnSpc>
                <a:spcPct val="100000"/>
              </a:lnSpc>
              <a:spcBef>
                <a:spcPts val="300"/>
              </a:spcBef>
              <a:buFont typeface="Wingdings" panose="05000000000000000000" pitchFamily="2" charset="2"/>
              <a:buChar char="v"/>
            </a:pPr>
            <a:endParaRPr lang="en-US" sz="2800" dirty="0">
              <a:latin typeface="Source Sans Pro" panose="020B0503030403020204" pitchFamily="34" charset="0"/>
              <a:cs typeface="Calibri" panose="020F0502020204030204" pitchFamily="34" charset="0"/>
            </a:endParaRP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Students must check with colleges to confirm transferability</a:t>
            </a:r>
          </a:p>
          <a:p>
            <a:pPr>
              <a:lnSpc>
                <a:spcPct val="100000"/>
              </a:lnSpc>
              <a:spcBef>
                <a:spcPts val="300"/>
              </a:spcBef>
              <a:buFont typeface="Wingdings" panose="05000000000000000000" pitchFamily="2" charset="2"/>
              <a:buChar char="v"/>
            </a:pPr>
            <a:endParaRPr lang="en-US" sz="2800" dirty="0">
              <a:latin typeface="Source Sans Pro" panose="020B0503030403020204" pitchFamily="34" charset="0"/>
              <a:cs typeface="Calibri" panose="020F0502020204030204" pitchFamily="34" charset="0"/>
            </a:endParaRP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Students should also visit </a:t>
            </a:r>
            <a:r>
              <a:rPr lang="en-US" sz="2800" dirty="0">
                <a:latin typeface="Source Sans Pro" panose="020B0503030403020204" pitchFamily="34" charset="0"/>
                <a:cs typeface="Calibri" panose="020F0502020204030204" pitchFamily="34" charset="0"/>
                <a:hlinkClick r:id="rId2"/>
              </a:rPr>
              <a:t>https://transfercredit.ohio.gov</a:t>
            </a:r>
            <a:r>
              <a:rPr lang="en-US" sz="2800" dirty="0">
                <a:latin typeface="Source Sans Pro" panose="020B0503030403020204" pitchFamily="34" charset="0"/>
                <a:cs typeface="Calibri" panose="020F0502020204030204" pitchFamily="34" charset="0"/>
              </a:rPr>
              <a:t>  for transfer information</a:t>
            </a:r>
          </a:p>
        </p:txBody>
      </p:sp>
      <p:pic>
        <p:nvPicPr>
          <p:cNvPr id="3" name="Picture 2">
            <a:extLst>
              <a:ext uri="{FF2B5EF4-FFF2-40B4-BE49-F238E27FC236}">
                <a16:creationId xmlns:a16="http://schemas.microsoft.com/office/drawing/2014/main" id="{6DCACE14-7D1B-83FE-DDB1-972DAC96D020}"/>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Tree>
    <p:extLst>
      <p:ext uri="{BB962C8B-B14F-4D97-AF65-F5344CB8AC3E}">
        <p14:creationId xmlns:p14="http://schemas.microsoft.com/office/powerpoint/2010/main" val="2095485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latin typeface="Source Sans Pro Black" panose="020B0803030403020204" pitchFamily="34" charset="0"/>
              </a:rPr>
              <a:t>What are the deadlines?</a:t>
            </a:r>
          </a:p>
        </p:txBody>
      </p:sp>
      <p:sp>
        <p:nvSpPr>
          <p:cNvPr id="7" name="Content Placeholder 6"/>
          <p:cNvSpPr>
            <a:spLocks noGrp="1"/>
          </p:cNvSpPr>
          <p:nvPr>
            <p:ph idx="1"/>
          </p:nvPr>
        </p:nvSpPr>
        <p:spPr>
          <a:xfrm>
            <a:off x="677334" y="1531396"/>
            <a:ext cx="9906187" cy="4683513"/>
          </a:xfrm>
        </p:spPr>
        <p:txBody>
          <a:bodyPr>
            <a:normAutofit fontScale="92500" lnSpcReduction="20000"/>
          </a:bodyPr>
          <a:lstStyle/>
          <a:p>
            <a:pPr marL="0" indent="0">
              <a:lnSpc>
                <a:spcPct val="100000"/>
              </a:lnSpc>
              <a:spcBef>
                <a:spcPts val="300"/>
              </a:spcBef>
              <a:buNone/>
            </a:pPr>
            <a:r>
              <a:rPr lang="en-US" sz="3400" b="1" dirty="0">
                <a:latin typeface="Source Sans Pro" panose="020B0503030403020204" pitchFamily="34" charset="0"/>
                <a:cs typeface="Calibri" panose="020F0502020204030204" pitchFamily="34" charset="0"/>
              </a:rPr>
              <a:t>Intent to Participate</a:t>
            </a:r>
          </a:p>
          <a:p>
            <a:pPr>
              <a:lnSpc>
                <a:spcPct val="100000"/>
              </a:lnSpc>
              <a:spcBef>
                <a:spcPts val="300"/>
              </a:spcBef>
              <a:buFont typeface="Wingdings" panose="05000000000000000000" pitchFamily="2" charset="2"/>
              <a:buChar char="v"/>
            </a:pPr>
            <a:r>
              <a:rPr lang="en-US" sz="3400" dirty="0">
                <a:latin typeface="Source Sans Pro" panose="020B0503030403020204" pitchFamily="34" charset="0"/>
                <a:cs typeface="Calibri" panose="020F0502020204030204" pitchFamily="34" charset="0"/>
              </a:rPr>
              <a:t>April 1: complete and return the form to the school office </a:t>
            </a:r>
          </a:p>
          <a:p>
            <a:pPr>
              <a:lnSpc>
                <a:spcPct val="100000"/>
              </a:lnSpc>
              <a:spcBef>
                <a:spcPts val="300"/>
              </a:spcBef>
              <a:buFont typeface="Wingdings" panose="05000000000000000000" pitchFamily="2" charset="2"/>
              <a:buChar char="v"/>
            </a:pPr>
            <a:endParaRPr lang="en-US" sz="3000" b="1" dirty="0">
              <a:latin typeface="Source Sans Pro" panose="020B0503030403020204" pitchFamily="34" charset="0"/>
              <a:cs typeface="Calibri" panose="020F0502020204030204" pitchFamily="34" charset="0"/>
            </a:endParaRPr>
          </a:p>
          <a:p>
            <a:pPr marL="0" indent="0">
              <a:lnSpc>
                <a:spcPct val="100000"/>
              </a:lnSpc>
              <a:spcBef>
                <a:spcPts val="300"/>
              </a:spcBef>
              <a:buNone/>
            </a:pPr>
            <a:r>
              <a:rPr lang="en-US" sz="3400" b="1" dirty="0">
                <a:latin typeface="Source Sans Pro" panose="020B0503030403020204" pitchFamily="34" charset="0"/>
                <a:cs typeface="Calibri" panose="020F0502020204030204" pitchFamily="34" charset="0"/>
              </a:rPr>
              <a:t>Check ACT and SAT testing dates</a:t>
            </a:r>
          </a:p>
          <a:p>
            <a:pPr>
              <a:lnSpc>
                <a:spcPct val="100000"/>
              </a:lnSpc>
              <a:spcBef>
                <a:spcPts val="300"/>
              </a:spcBef>
              <a:buFont typeface="Wingdings" panose="05000000000000000000" pitchFamily="2" charset="2"/>
              <a:buChar char="v"/>
            </a:pPr>
            <a:r>
              <a:rPr lang="en-US" sz="3400" dirty="0">
                <a:latin typeface="Source Sans Pro" panose="020B0503030403020204" pitchFamily="34" charset="0"/>
                <a:cs typeface="Calibri" panose="020F0502020204030204" pitchFamily="34" charset="0"/>
              </a:rPr>
              <a:t>Test early to meet college/university admission deadlines (if required)</a:t>
            </a:r>
          </a:p>
          <a:p>
            <a:pPr>
              <a:lnSpc>
                <a:spcPct val="100000"/>
              </a:lnSpc>
              <a:spcBef>
                <a:spcPts val="300"/>
              </a:spcBef>
              <a:buFont typeface="Wingdings" panose="05000000000000000000" pitchFamily="2" charset="2"/>
              <a:buChar char="v"/>
            </a:pPr>
            <a:endParaRPr lang="en-US" sz="3000" dirty="0">
              <a:latin typeface="Source Sans Pro" panose="020B0503030403020204" pitchFamily="34" charset="0"/>
              <a:cs typeface="Calibri" panose="020F0502020204030204" pitchFamily="34" charset="0"/>
            </a:endParaRPr>
          </a:p>
          <a:p>
            <a:pPr marL="0" indent="0">
              <a:lnSpc>
                <a:spcPct val="100000"/>
              </a:lnSpc>
              <a:spcBef>
                <a:spcPts val="300"/>
              </a:spcBef>
              <a:buNone/>
            </a:pPr>
            <a:r>
              <a:rPr lang="en-US" sz="3400" b="1" dirty="0">
                <a:latin typeface="Source Sans Pro" panose="020B0503030403020204" pitchFamily="34" charset="0"/>
                <a:cs typeface="Calibri" panose="020F0502020204030204" pitchFamily="34" charset="0"/>
              </a:rPr>
              <a:t>Semester deadlines</a:t>
            </a:r>
          </a:p>
          <a:p>
            <a:pPr>
              <a:spcBef>
                <a:spcPts val="300"/>
              </a:spcBef>
              <a:buFont typeface="Wingdings" panose="05000000000000000000" pitchFamily="2" charset="2"/>
              <a:buChar char="v"/>
            </a:pPr>
            <a:r>
              <a:rPr lang="en-US" sz="3400" dirty="0">
                <a:latin typeface="Source Sans Pro" panose="020B0503030403020204" pitchFamily="34" charset="0"/>
                <a:cs typeface="Calibri" panose="020F0502020204030204" pitchFamily="34" charset="0"/>
              </a:rPr>
              <a:t>Summer semester deadline will be early as classes usually start in May</a:t>
            </a:r>
          </a:p>
          <a:p>
            <a:pPr>
              <a:spcBef>
                <a:spcPts val="300"/>
              </a:spcBef>
              <a:buFont typeface="Wingdings" panose="05000000000000000000" pitchFamily="2" charset="2"/>
              <a:buChar char="v"/>
            </a:pPr>
            <a:r>
              <a:rPr lang="en-US" sz="3400" dirty="0">
                <a:latin typeface="Source Sans Pro" panose="020B0503030403020204" pitchFamily="34" charset="0"/>
                <a:cs typeface="Calibri" panose="020F0502020204030204" pitchFamily="34" charset="0"/>
              </a:rPr>
              <a:t>Check with the college for all other semester deadlines</a:t>
            </a:r>
          </a:p>
        </p:txBody>
      </p:sp>
      <p:pic>
        <p:nvPicPr>
          <p:cNvPr id="3" name="Picture 2">
            <a:extLst>
              <a:ext uri="{FF2B5EF4-FFF2-40B4-BE49-F238E27FC236}">
                <a16:creationId xmlns:a16="http://schemas.microsoft.com/office/drawing/2014/main" id="{28A40810-D71F-9FC9-C26E-5E16BA0966DE}"/>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Tree>
    <p:extLst>
      <p:ext uri="{BB962C8B-B14F-4D97-AF65-F5344CB8AC3E}">
        <p14:creationId xmlns:p14="http://schemas.microsoft.com/office/powerpoint/2010/main" val="835822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b="1" dirty="0">
                <a:latin typeface="Source Sans Pro Black" panose="020B0803030403020204" pitchFamily="34" charset="0"/>
              </a:rPr>
              <a:t>Next Steps</a:t>
            </a:r>
          </a:p>
        </p:txBody>
      </p:sp>
      <p:sp>
        <p:nvSpPr>
          <p:cNvPr id="7" name="Content Placeholder 6"/>
          <p:cNvSpPr>
            <a:spLocks noGrp="1"/>
          </p:cNvSpPr>
          <p:nvPr>
            <p:ph idx="1"/>
          </p:nvPr>
        </p:nvSpPr>
        <p:spPr>
          <a:xfrm>
            <a:off x="677335" y="1514463"/>
            <a:ext cx="8715022" cy="4683513"/>
          </a:xfrm>
        </p:spPr>
        <p:txBody>
          <a:bodyPr>
            <a:normAutofit/>
          </a:bodyPr>
          <a:lstStyle/>
          <a:p>
            <a:pPr>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Contact the college and discuss assessment testing requirements</a:t>
            </a:r>
          </a:p>
          <a:p>
            <a:pPr>
              <a:lnSpc>
                <a:spcPct val="100000"/>
              </a:lnSpc>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Complete the Intent to Participate form and provide to the school office by April 1</a:t>
            </a:r>
          </a:p>
          <a:p>
            <a:pPr>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Apply for admission at the college of choice by the deadline</a:t>
            </a:r>
          </a:p>
          <a:p>
            <a:pPr>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Meet with your school counselor to discuss scheduling and graduation requirements</a:t>
            </a:r>
          </a:p>
        </p:txBody>
      </p:sp>
      <p:pic>
        <p:nvPicPr>
          <p:cNvPr id="3" name="Picture 2">
            <a:extLst>
              <a:ext uri="{FF2B5EF4-FFF2-40B4-BE49-F238E27FC236}">
                <a16:creationId xmlns:a16="http://schemas.microsoft.com/office/drawing/2014/main" id="{AE043F3E-2DC8-8EB0-EC81-584E7550620A}"/>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Tree>
    <p:extLst>
      <p:ext uri="{BB962C8B-B14F-4D97-AF65-F5344CB8AC3E}">
        <p14:creationId xmlns:p14="http://schemas.microsoft.com/office/powerpoint/2010/main" val="1802722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b="1" dirty="0">
                <a:latin typeface="Source Sans Pro Black" panose="020B0803030403020204" pitchFamily="34" charset="0"/>
              </a:rPr>
              <a:t>Do you have other questions?</a:t>
            </a:r>
          </a:p>
        </p:txBody>
      </p:sp>
      <p:sp>
        <p:nvSpPr>
          <p:cNvPr id="7" name="Content Placeholder 6"/>
          <p:cNvSpPr>
            <a:spLocks noGrp="1"/>
          </p:cNvSpPr>
          <p:nvPr>
            <p:ph idx="1"/>
          </p:nvPr>
        </p:nvSpPr>
        <p:spPr>
          <a:xfrm>
            <a:off x="677334" y="2244969"/>
            <a:ext cx="9776177" cy="3049519"/>
          </a:xfrm>
        </p:spPr>
        <p:txBody>
          <a:bodyPr>
            <a:normAutofit fontScale="92500" lnSpcReduction="10000"/>
          </a:bodyPr>
          <a:lstStyle/>
          <a:p>
            <a:pPr marL="0" indent="0" algn="ctr">
              <a:lnSpc>
                <a:spcPct val="100000"/>
              </a:lnSpc>
              <a:spcBef>
                <a:spcPts val="300"/>
              </a:spcBef>
              <a:buNone/>
            </a:pPr>
            <a:r>
              <a:rPr lang="en-US" sz="3600" b="1" dirty="0">
                <a:latin typeface="Source Sans Pro" panose="020B0503030403020204" pitchFamily="34" charset="0"/>
                <a:cs typeface="Calibri" panose="020F0502020204030204" pitchFamily="34" charset="0"/>
              </a:rPr>
              <a:t>Visit the CCP website for additional resources: </a:t>
            </a:r>
            <a:r>
              <a:rPr lang="en-US" sz="3600" b="1" dirty="0">
                <a:latin typeface="Source Sans Pro" panose="020B0503030403020204" pitchFamily="34" charset="0"/>
                <a:cs typeface="Calibri" panose="020F0502020204030204" pitchFamily="34" charset="0"/>
                <a:hlinkClick r:id="rId2"/>
              </a:rPr>
              <a:t>https://highered.ohio.gov/initiatives/access-acceleration/college-credit-plus/ccp</a:t>
            </a:r>
            <a:endParaRPr lang="en-US" sz="3600" b="1" dirty="0">
              <a:latin typeface="Source Sans Pro" panose="020B0503030403020204" pitchFamily="34" charset="0"/>
              <a:cs typeface="Calibri" panose="020F0502020204030204" pitchFamily="34" charset="0"/>
            </a:endParaRPr>
          </a:p>
          <a:p>
            <a:pPr marL="0" indent="0" algn="ctr">
              <a:lnSpc>
                <a:spcPct val="100000"/>
              </a:lnSpc>
              <a:spcBef>
                <a:spcPts val="300"/>
              </a:spcBef>
              <a:buNone/>
            </a:pPr>
            <a:endParaRPr lang="en-US" sz="3600" b="1" dirty="0">
              <a:latin typeface="Source Sans Pro" panose="020B0503030403020204" pitchFamily="34" charset="0"/>
              <a:cs typeface="Calibri" panose="020F0502020204030204" pitchFamily="34" charset="0"/>
            </a:endParaRPr>
          </a:p>
          <a:p>
            <a:pPr marL="0" indent="0" algn="ctr">
              <a:lnSpc>
                <a:spcPct val="100000"/>
              </a:lnSpc>
              <a:spcBef>
                <a:spcPts val="300"/>
              </a:spcBef>
              <a:buNone/>
            </a:pPr>
            <a:r>
              <a:rPr lang="en-US" sz="3600" b="1" dirty="0">
                <a:latin typeface="Source Sans Pro" panose="020B0503030403020204" pitchFamily="34" charset="0"/>
                <a:cs typeface="Calibri" panose="020F0502020204030204" pitchFamily="34" charset="0"/>
              </a:rPr>
              <a:t>Follow up with the ODHE CCP Team:</a:t>
            </a:r>
          </a:p>
          <a:p>
            <a:pPr marL="0" indent="0" algn="ctr">
              <a:lnSpc>
                <a:spcPct val="100000"/>
              </a:lnSpc>
              <a:spcBef>
                <a:spcPts val="300"/>
              </a:spcBef>
              <a:buNone/>
            </a:pPr>
            <a:r>
              <a:rPr lang="en-US" sz="3600" b="1" dirty="0">
                <a:latin typeface="Source Sans Pro" panose="020B0503030403020204" pitchFamily="34" charset="0"/>
                <a:cs typeface="Calibri" panose="020F0502020204030204" pitchFamily="34" charset="0"/>
                <a:hlinkClick r:id="rId3"/>
              </a:rPr>
              <a:t>CCP@highered.ohio.gov</a:t>
            </a:r>
            <a:r>
              <a:rPr lang="en-US" sz="3600" b="1" dirty="0">
                <a:latin typeface="Source Sans Pro" panose="020B0503030403020204" pitchFamily="34" charset="0"/>
                <a:cs typeface="Calibri" panose="020F0502020204030204" pitchFamily="34" charset="0"/>
              </a:rPr>
              <a:t> </a:t>
            </a:r>
          </a:p>
          <a:p>
            <a:pPr marL="0" indent="0" algn="ctr">
              <a:lnSpc>
                <a:spcPct val="100000"/>
              </a:lnSpc>
              <a:spcBef>
                <a:spcPts val="300"/>
              </a:spcBef>
              <a:buNone/>
            </a:pPr>
            <a:endParaRPr lang="en-US" sz="3600" b="1" dirty="0">
              <a:latin typeface="Source Sans Pro" panose="020B050303040302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644D0D2F-8A53-5F51-11CF-AB357B4AE172}"/>
              </a:ext>
            </a:extLst>
          </p:cNvPr>
          <p:cNvPicPr>
            <a:picLocks noChangeAspect="1"/>
          </p:cNvPicPr>
          <p:nvPr/>
        </p:nvPicPr>
        <p:blipFill>
          <a:blip r:embed="rId4">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Tree>
    <p:extLst>
      <p:ext uri="{BB962C8B-B14F-4D97-AF65-F5344CB8AC3E}">
        <p14:creationId xmlns:p14="http://schemas.microsoft.com/office/powerpoint/2010/main" val="1614082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96C6D57-B1CC-4B46-8C2D-0F33F56312CA}"/>
              </a:ext>
            </a:extLst>
          </p:cNvPr>
          <p:cNvPicPr>
            <a:picLocks noChangeAspect="1"/>
          </p:cNvPicPr>
          <p:nvPr/>
        </p:nvPicPr>
        <p:blipFill>
          <a:blip r:embed="rId2"/>
          <a:stretch>
            <a:fillRect/>
          </a:stretch>
        </p:blipFill>
        <p:spPr>
          <a:xfrm>
            <a:off x="945854" y="679361"/>
            <a:ext cx="5285421" cy="1021848"/>
          </a:xfrm>
          <a:prstGeom prst="rect">
            <a:avLst/>
          </a:prstGeom>
        </p:spPr>
      </p:pic>
      <p:sp>
        <p:nvSpPr>
          <p:cNvPr id="5" name="Title 4"/>
          <p:cNvSpPr>
            <a:spLocks noGrp="1"/>
          </p:cNvSpPr>
          <p:nvPr>
            <p:ph type="title"/>
          </p:nvPr>
        </p:nvSpPr>
        <p:spPr/>
        <p:txBody>
          <a:bodyPr>
            <a:noAutofit/>
          </a:bodyPr>
          <a:lstStyle/>
          <a:p>
            <a:endParaRPr lang="en-US" sz="3600" b="1" dirty="0">
              <a:latin typeface="Source Sans Pro Black" panose="020B0803030403020204" pitchFamily="34" charset="0"/>
            </a:endParaRPr>
          </a:p>
        </p:txBody>
      </p:sp>
      <p:sp>
        <p:nvSpPr>
          <p:cNvPr id="6" name="Content Placeholder 6"/>
          <p:cNvSpPr txBox="1">
            <a:spLocks/>
          </p:cNvSpPr>
          <p:nvPr/>
        </p:nvSpPr>
        <p:spPr>
          <a:xfrm>
            <a:off x="636133" y="1744920"/>
            <a:ext cx="8679069" cy="5248622"/>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457200" indent="-457200">
              <a:lnSpc>
                <a:spcPct val="100000"/>
              </a:lnSpc>
              <a:spcBef>
                <a:spcPts val="300"/>
              </a:spcBef>
            </a:pPr>
            <a:r>
              <a:rPr lang="en-US" sz="3600" dirty="0">
                <a:latin typeface="Source Sans Pro" panose="020B0503030403020204" pitchFamily="34" charset="0"/>
                <a:cs typeface="Calibri" panose="020F0502020204030204" pitchFamily="34" charset="0"/>
              </a:rPr>
              <a:t>GCCC Process Overview Class of 2025</a:t>
            </a:r>
          </a:p>
          <a:p>
            <a:pPr marL="914400" lvl="1" indent="-457200">
              <a:lnSpc>
                <a:spcPct val="100000"/>
              </a:lnSpc>
              <a:spcBef>
                <a:spcPts val="300"/>
              </a:spcBef>
            </a:pPr>
            <a:r>
              <a:rPr lang="en-US" sz="2000" dirty="0">
                <a:latin typeface="Source Sans Pro" panose="020B0503030403020204" pitchFamily="34" charset="0"/>
                <a:cs typeface="Calibri" panose="020F0502020204030204" pitchFamily="34" charset="0"/>
              </a:rPr>
              <a:t>Complete GCCC CCP Intent form by April 1</a:t>
            </a:r>
            <a:r>
              <a:rPr lang="en-US" sz="2000" baseline="30000" dirty="0">
                <a:latin typeface="Source Sans Pro" panose="020B0503030403020204" pitchFamily="34" charset="0"/>
                <a:cs typeface="Calibri" panose="020F0502020204030204" pitchFamily="34" charset="0"/>
              </a:rPr>
              <a:t>st</a:t>
            </a:r>
            <a:r>
              <a:rPr lang="en-US" sz="2000" dirty="0">
                <a:latin typeface="Source Sans Pro" panose="020B0503030403020204" pitchFamily="34" charset="0"/>
                <a:cs typeface="Calibri" panose="020F0502020204030204" pitchFamily="34" charset="0"/>
              </a:rPr>
              <a:t> for Summer/Fall and October 1 for Spring term</a:t>
            </a:r>
          </a:p>
          <a:p>
            <a:pPr marL="914400" lvl="1" indent="-457200">
              <a:lnSpc>
                <a:spcPct val="100000"/>
              </a:lnSpc>
              <a:spcBef>
                <a:spcPts val="300"/>
              </a:spcBef>
            </a:pPr>
            <a:r>
              <a:rPr lang="en-US" sz="2000" dirty="0">
                <a:latin typeface="Source Sans Pro" panose="020B0503030403020204" pitchFamily="34" charset="0"/>
                <a:cs typeface="Calibri" panose="020F0502020204030204" pitchFamily="34" charset="0"/>
              </a:rPr>
              <a:t>Option 1 - Choose the CCP classes you want to take at GCCC during the day as part of your regular schedule</a:t>
            </a:r>
          </a:p>
          <a:p>
            <a:pPr marL="914400" lvl="1" indent="-457200">
              <a:lnSpc>
                <a:spcPct val="100000"/>
              </a:lnSpc>
              <a:spcBef>
                <a:spcPts val="300"/>
              </a:spcBef>
            </a:pPr>
            <a:r>
              <a:rPr lang="en-US" sz="2000" dirty="0">
                <a:latin typeface="Source Sans Pro" panose="020B0503030403020204" pitchFamily="34" charset="0"/>
                <a:cs typeface="Calibri" panose="020F0502020204030204" pitchFamily="34" charset="0"/>
              </a:rPr>
              <a:t>CCP Coordinator will register you for courses offered at GCCC</a:t>
            </a:r>
          </a:p>
          <a:p>
            <a:pPr marL="914400" lvl="1" indent="-457200">
              <a:lnSpc>
                <a:spcPct val="100000"/>
              </a:lnSpc>
              <a:spcBef>
                <a:spcPts val="300"/>
              </a:spcBef>
            </a:pPr>
            <a:r>
              <a:rPr lang="en-US" sz="2000" dirty="0">
                <a:latin typeface="Source Sans Pro" panose="020B0503030403020204" pitchFamily="34" charset="0"/>
                <a:cs typeface="Calibri" panose="020F0502020204030204" pitchFamily="34" charset="0"/>
              </a:rPr>
              <a:t>Ensure that you meet eligibility requirements for courses and student is responsible for scheduling placement testing (if required)</a:t>
            </a:r>
          </a:p>
          <a:p>
            <a:pPr marL="914400" lvl="1" indent="-457200">
              <a:lnSpc>
                <a:spcPct val="100000"/>
              </a:lnSpc>
              <a:spcBef>
                <a:spcPts val="300"/>
              </a:spcBef>
            </a:pPr>
            <a:r>
              <a:rPr lang="en-US" sz="2000" dirty="0">
                <a:latin typeface="Source Sans Pro" panose="020B0503030403020204" pitchFamily="34" charset="0"/>
                <a:cs typeface="Calibri" panose="020F0502020204030204" pitchFamily="34" charset="0"/>
              </a:rPr>
              <a:t>If you have submitted the Tech Prep application, Sinclair can transfer your Tech Prep application to a CCP application</a:t>
            </a:r>
          </a:p>
          <a:p>
            <a:pPr marL="914400" lvl="1" indent="-457200">
              <a:lnSpc>
                <a:spcPct val="100000"/>
              </a:lnSpc>
              <a:spcBef>
                <a:spcPts val="300"/>
              </a:spcBef>
            </a:pPr>
            <a:r>
              <a:rPr lang="en-US" sz="2000" dirty="0">
                <a:latin typeface="Source Sans Pro" panose="020B0503030403020204" pitchFamily="34" charset="0"/>
                <a:cs typeface="Calibri" panose="020F0502020204030204" pitchFamily="34" charset="0"/>
              </a:rPr>
              <a:t>If you have not submitted your Tech Prep application with Sinclair, you will need to submit a CCP application before registration can occur</a:t>
            </a:r>
          </a:p>
          <a:p>
            <a:pPr marL="914400" lvl="1" indent="-457200">
              <a:lnSpc>
                <a:spcPct val="100000"/>
              </a:lnSpc>
              <a:spcBef>
                <a:spcPts val="300"/>
              </a:spcBef>
            </a:pPr>
            <a:r>
              <a:rPr lang="en-US" sz="2000" dirty="0">
                <a:latin typeface="Source Sans Pro" panose="020B0503030403020204" pitchFamily="34" charset="0"/>
                <a:cs typeface="Calibri" panose="020F0502020204030204" pitchFamily="34" charset="0"/>
              </a:rPr>
              <a:t>If you are registering for a course with Clark State, you will need to make sure you complete a CCP application before registration can occur</a:t>
            </a:r>
          </a:p>
          <a:p>
            <a:pPr marL="914400" lvl="1" indent="-457200">
              <a:lnSpc>
                <a:spcPct val="100000"/>
              </a:lnSpc>
              <a:spcBef>
                <a:spcPts val="300"/>
              </a:spcBef>
            </a:pPr>
            <a:endParaRPr lang="en-US" sz="2000" dirty="0">
              <a:latin typeface="Source Sans Pro" panose="020B050303040302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1D3BDB60-CB73-E2BB-1979-7E0AA62BE9E0}"/>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Tree>
    <p:extLst>
      <p:ext uri="{BB962C8B-B14F-4D97-AF65-F5344CB8AC3E}">
        <p14:creationId xmlns:p14="http://schemas.microsoft.com/office/powerpoint/2010/main" val="200754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b="1" dirty="0">
                <a:latin typeface="Source Sans Pro Black" panose="020B0803030403020204" pitchFamily="34" charset="0"/>
              </a:rPr>
              <a:t>How can students participate?</a:t>
            </a:r>
          </a:p>
        </p:txBody>
      </p:sp>
      <p:sp>
        <p:nvSpPr>
          <p:cNvPr id="7" name="Content Placeholder 6"/>
          <p:cNvSpPr>
            <a:spLocks noGrp="1"/>
          </p:cNvSpPr>
          <p:nvPr>
            <p:ph idx="1"/>
          </p:nvPr>
        </p:nvSpPr>
        <p:spPr>
          <a:xfrm>
            <a:off x="233916" y="1617591"/>
            <a:ext cx="11280750" cy="4023360"/>
          </a:xfrm>
        </p:spPr>
        <p:txBody>
          <a:bodyPr>
            <a:noAutofit/>
          </a:bodyPr>
          <a:lstStyle/>
          <a:p>
            <a:pPr marL="457200" lvl="1" indent="0">
              <a:lnSpc>
                <a:spcPct val="100000"/>
              </a:lnSpc>
              <a:spcBef>
                <a:spcPts val="600"/>
              </a:spcBef>
              <a:buNone/>
            </a:pPr>
            <a:r>
              <a:rPr lang="en-US" sz="3200" b="1" dirty="0">
                <a:latin typeface="Source Sans Pro" panose="020B0503030403020204" pitchFamily="34" charset="0"/>
                <a:cs typeface="Calibri" panose="020F0502020204030204" pitchFamily="34" charset="0"/>
              </a:rPr>
              <a:t>Step 1: Eligibility</a:t>
            </a:r>
          </a:p>
          <a:p>
            <a:pPr lvl="1">
              <a:buFont typeface="Wingdings" panose="05000000000000000000" pitchFamily="2" charset="2"/>
              <a:buChar char="v"/>
            </a:pPr>
            <a:r>
              <a:rPr lang="en-US" sz="2600" b="0" i="0" dirty="0">
                <a:solidFill>
                  <a:srgbClr val="333333"/>
                </a:solidFill>
                <a:effectLst/>
                <a:latin typeface="Source Sans Pro" panose="020B0503030403020204" pitchFamily="34" charset="0"/>
              </a:rPr>
              <a:t>A student is eligible for the College Credit Plus program if the student meets any of the following criteria:</a:t>
            </a:r>
          </a:p>
          <a:p>
            <a:pPr lvl="2">
              <a:buFont typeface="Wingdings" panose="05000000000000000000" pitchFamily="2" charset="2"/>
              <a:buChar char="v"/>
            </a:pPr>
            <a:r>
              <a:rPr lang="en-US" sz="2200" b="0" i="0" dirty="0">
                <a:solidFill>
                  <a:srgbClr val="333333"/>
                </a:solidFill>
                <a:effectLst/>
                <a:latin typeface="Source Sans Pro" panose="020B0503030403020204" pitchFamily="34" charset="0"/>
              </a:rPr>
              <a:t> Obtains a remediation-free score on one of the standard assessment exams</a:t>
            </a:r>
          </a:p>
          <a:p>
            <a:pPr lvl="2">
              <a:buFont typeface="Wingdings" panose="05000000000000000000" pitchFamily="2" charset="2"/>
              <a:buChar char="v"/>
            </a:pPr>
            <a:r>
              <a:rPr lang="en-US" sz="2200" b="0" i="0" dirty="0">
                <a:solidFill>
                  <a:srgbClr val="333333"/>
                </a:solidFill>
                <a:effectLst/>
                <a:latin typeface="Source Sans Pro" panose="020B0503030403020204" pitchFamily="34" charset="0"/>
              </a:rPr>
              <a:t> Has a cumulative unweighted high school grade point average of at least 3.00</a:t>
            </a:r>
          </a:p>
          <a:p>
            <a:pPr lvl="2">
              <a:buFont typeface="Wingdings" panose="05000000000000000000" pitchFamily="2" charset="2"/>
              <a:buChar char="v"/>
            </a:pPr>
            <a:r>
              <a:rPr lang="en-US" sz="2200" b="0" i="0" dirty="0">
                <a:solidFill>
                  <a:srgbClr val="333333"/>
                </a:solidFill>
                <a:effectLst/>
                <a:latin typeface="Source Sans Pro" panose="020B0503030403020204" pitchFamily="34" charset="0"/>
              </a:rPr>
              <a:t> Has a cumulative unweighted high school grade point average of at least 2.75 but less than 3.00 and received an "A" or "B" grade in a relevant high school course.</a:t>
            </a:r>
          </a:p>
          <a:p>
            <a:pPr marL="457200" lvl="1" indent="0">
              <a:lnSpc>
                <a:spcPct val="100000"/>
              </a:lnSpc>
              <a:spcBef>
                <a:spcPts val="600"/>
              </a:spcBef>
              <a:buNone/>
            </a:pPr>
            <a:endParaRPr lang="en-US" sz="1100" b="1" dirty="0">
              <a:latin typeface="Source Sans Pro" panose="020B050303040302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3063C709-A3ED-1C1E-0F33-11051F020915}"/>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6" name="Title 4">
            <a:extLst>
              <a:ext uri="{FF2B5EF4-FFF2-40B4-BE49-F238E27FC236}">
                <a16:creationId xmlns:a16="http://schemas.microsoft.com/office/drawing/2014/main" id="{32FA3A3C-9966-FA05-D235-48BBD76D24A9}"/>
              </a:ext>
            </a:extLst>
          </p:cNvPr>
          <p:cNvSpPr txBox="1">
            <a:spLocks/>
          </p:cNvSpPr>
          <p:nvPr/>
        </p:nvSpPr>
        <p:spPr>
          <a:xfrm>
            <a:off x="446961"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ORC 3365.03, OAC 3333-1-65.14</a:t>
            </a:r>
          </a:p>
        </p:txBody>
      </p:sp>
    </p:spTree>
    <p:extLst>
      <p:ext uri="{BB962C8B-B14F-4D97-AF65-F5344CB8AC3E}">
        <p14:creationId xmlns:p14="http://schemas.microsoft.com/office/powerpoint/2010/main" val="1174252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84ECD30-5F84-46CC-A8CB-3D3C42475907}"/>
              </a:ext>
            </a:extLst>
          </p:cNvPr>
          <p:cNvPicPr>
            <a:picLocks noChangeAspect="1"/>
          </p:cNvPicPr>
          <p:nvPr/>
        </p:nvPicPr>
        <p:blipFill>
          <a:blip r:embed="rId2"/>
          <a:stretch>
            <a:fillRect/>
          </a:stretch>
        </p:blipFill>
        <p:spPr>
          <a:xfrm>
            <a:off x="677334" y="609600"/>
            <a:ext cx="5263560" cy="1017622"/>
          </a:xfrm>
          <a:prstGeom prst="rect">
            <a:avLst/>
          </a:prstGeom>
        </p:spPr>
      </p:pic>
      <p:sp>
        <p:nvSpPr>
          <p:cNvPr id="2" name="Title 1">
            <a:extLst>
              <a:ext uri="{FF2B5EF4-FFF2-40B4-BE49-F238E27FC236}">
                <a16:creationId xmlns:a16="http://schemas.microsoft.com/office/drawing/2014/main" id="{8130063E-07DF-430E-BAD6-B8B0C988EC9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02AA458-2F9D-4D51-8C1F-053CF7CF41F6}"/>
              </a:ext>
            </a:extLst>
          </p:cNvPr>
          <p:cNvSpPr>
            <a:spLocks noGrp="1"/>
          </p:cNvSpPr>
          <p:nvPr>
            <p:ph idx="1"/>
          </p:nvPr>
        </p:nvSpPr>
        <p:spPr/>
        <p:txBody>
          <a:bodyPr>
            <a:normAutofit lnSpcReduction="10000"/>
          </a:bodyPr>
          <a:lstStyle/>
          <a:p>
            <a:r>
              <a:rPr lang="en-US" sz="3600" dirty="0">
                <a:latin typeface="Source Sans Pro" panose="020B0503030403020204" pitchFamily="34" charset="0"/>
                <a:cs typeface="Calibri" panose="020F0502020204030204" pitchFamily="34" charset="0"/>
              </a:rPr>
              <a:t>GCCC Process Overview Class of 2025 cont.</a:t>
            </a:r>
          </a:p>
          <a:p>
            <a:pPr lvl="1"/>
            <a:r>
              <a:rPr lang="en-US" sz="2000" dirty="0">
                <a:latin typeface="Source Sans Pro" panose="020B0503030403020204" pitchFamily="34" charset="0"/>
                <a:cs typeface="Calibri" panose="020F0502020204030204" pitchFamily="34" charset="0"/>
              </a:rPr>
              <a:t>Option 2 – Choose CCP courses that you want to take on your own</a:t>
            </a:r>
          </a:p>
          <a:p>
            <a:pPr lvl="1"/>
            <a:r>
              <a:rPr lang="en-US" sz="2000" dirty="0">
                <a:latin typeface="Source Sans Pro" panose="020B0503030403020204" pitchFamily="34" charset="0"/>
                <a:cs typeface="Calibri" panose="020F0502020204030204" pitchFamily="34" charset="0"/>
              </a:rPr>
              <a:t>Ensure that you meet eligibility requirements for courses and student is responsible for scheduling placement testing (if required)</a:t>
            </a:r>
          </a:p>
          <a:p>
            <a:pPr lvl="1"/>
            <a:r>
              <a:rPr lang="en-US" sz="2000" dirty="0">
                <a:latin typeface="Source Sans Pro" panose="020B0503030403020204" pitchFamily="34" charset="0"/>
                <a:cs typeface="Calibri" panose="020F0502020204030204" pitchFamily="34" charset="0"/>
              </a:rPr>
              <a:t>Complete registration for courses by deadlines designated by the college/university</a:t>
            </a:r>
          </a:p>
          <a:p>
            <a:pPr lvl="1"/>
            <a:r>
              <a:rPr lang="en-US" sz="2000" dirty="0">
                <a:latin typeface="Source Sans Pro" panose="020B0503030403020204" pitchFamily="34" charset="0"/>
                <a:cs typeface="Calibri" panose="020F0502020204030204" pitchFamily="34" charset="0"/>
              </a:rPr>
              <a:t>Give CCP coordinator and counselor a copy of course schedule before the start of school/term to ensure proper placements and that graduation requirements are being met</a:t>
            </a:r>
          </a:p>
          <a:p>
            <a:pPr lvl="1"/>
            <a:endParaRPr lang="en-US" sz="2000" dirty="0">
              <a:latin typeface="Source Sans Pro" panose="020B050303040302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2590479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F5537B1-4DD2-4DCA-BAED-9FF11D721D6D}"/>
              </a:ext>
            </a:extLst>
          </p:cNvPr>
          <p:cNvPicPr>
            <a:picLocks noChangeAspect="1"/>
          </p:cNvPicPr>
          <p:nvPr/>
        </p:nvPicPr>
        <p:blipFill>
          <a:blip r:embed="rId2"/>
          <a:stretch>
            <a:fillRect/>
          </a:stretch>
        </p:blipFill>
        <p:spPr>
          <a:xfrm>
            <a:off x="756153" y="708339"/>
            <a:ext cx="4929423" cy="953022"/>
          </a:xfrm>
          <a:prstGeom prst="rect">
            <a:avLst/>
          </a:prstGeom>
        </p:spPr>
      </p:pic>
      <p:sp>
        <p:nvSpPr>
          <p:cNvPr id="2" name="Title 1">
            <a:extLst>
              <a:ext uri="{FF2B5EF4-FFF2-40B4-BE49-F238E27FC236}">
                <a16:creationId xmlns:a16="http://schemas.microsoft.com/office/drawing/2014/main" id="{90D44600-D1C5-43C2-847A-63D2A3DA0EA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EC06950-08EE-4B15-B3EB-C170BC3AB9D9}"/>
              </a:ext>
            </a:extLst>
          </p:cNvPr>
          <p:cNvSpPr>
            <a:spLocks noGrp="1"/>
          </p:cNvSpPr>
          <p:nvPr>
            <p:ph idx="1"/>
          </p:nvPr>
        </p:nvSpPr>
        <p:spPr/>
        <p:txBody>
          <a:bodyPr>
            <a:normAutofit lnSpcReduction="10000"/>
          </a:bodyPr>
          <a:lstStyle/>
          <a:p>
            <a:r>
              <a:rPr lang="en-US" sz="3600" dirty="0"/>
              <a:t>GCCC Process Overview Class of 2026</a:t>
            </a:r>
          </a:p>
          <a:p>
            <a:pPr lvl="1"/>
            <a:r>
              <a:rPr lang="en-US" sz="2000" dirty="0">
                <a:latin typeface="Source Sans Pro" panose="020B0503030403020204" pitchFamily="34" charset="0"/>
                <a:cs typeface="Calibri" panose="020F0502020204030204" pitchFamily="34" charset="0"/>
              </a:rPr>
              <a:t>Complete GCCC CCP Intent form by August 1</a:t>
            </a:r>
            <a:r>
              <a:rPr lang="en-US" sz="2000" baseline="30000" dirty="0">
                <a:latin typeface="Source Sans Pro" panose="020B0503030403020204" pitchFamily="34" charset="0"/>
                <a:cs typeface="Calibri" panose="020F0502020204030204" pitchFamily="34" charset="0"/>
              </a:rPr>
              <a:t>st</a:t>
            </a:r>
            <a:r>
              <a:rPr lang="en-US" sz="2000" dirty="0">
                <a:latin typeface="Source Sans Pro" panose="020B0503030403020204" pitchFamily="34" charset="0"/>
                <a:cs typeface="Calibri" panose="020F0502020204030204" pitchFamily="34" charset="0"/>
              </a:rPr>
              <a:t> for Fall and October 1 for Spring term</a:t>
            </a:r>
          </a:p>
          <a:p>
            <a:pPr lvl="1"/>
            <a:r>
              <a:rPr lang="en-US" sz="2000" dirty="0">
                <a:latin typeface="Source Sans Pro" panose="020B0503030403020204" pitchFamily="34" charset="0"/>
                <a:cs typeface="Calibri" panose="020F0502020204030204" pitchFamily="34" charset="0"/>
              </a:rPr>
              <a:t>Option 1 - Choose the CCP classes you want to take at GCCC during the day as part of your regular schedule</a:t>
            </a:r>
          </a:p>
          <a:p>
            <a:pPr lvl="1"/>
            <a:r>
              <a:rPr lang="en-US" sz="2000" dirty="0">
                <a:latin typeface="Source Sans Pro" panose="020B0503030403020204" pitchFamily="34" charset="0"/>
                <a:cs typeface="Calibri" panose="020F0502020204030204" pitchFamily="34" charset="0"/>
              </a:rPr>
              <a:t>Complete CCP application for Sinclair and/or college/university attending for upcoming term</a:t>
            </a:r>
          </a:p>
          <a:p>
            <a:pPr lvl="1"/>
            <a:r>
              <a:rPr lang="en-US" sz="2000" dirty="0">
                <a:latin typeface="Source Sans Pro" panose="020B0503030403020204" pitchFamily="34" charset="0"/>
                <a:cs typeface="Calibri" panose="020F0502020204030204" pitchFamily="34" charset="0"/>
              </a:rPr>
              <a:t>CCP Coordinator will register you for courses offered at GCCC</a:t>
            </a:r>
          </a:p>
          <a:p>
            <a:pPr lvl="1"/>
            <a:r>
              <a:rPr lang="en-US" sz="2000" dirty="0">
                <a:latin typeface="Source Sans Pro" panose="020B0503030403020204" pitchFamily="34" charset="0"/>
                <a:cs typeface="Calibri" panose="020F0502020204030204" pitchFamily="34" charset="0"/>
              </a:rPr>
              <a:t>Ensure that you meet eligibility requirements for courses and student is responsible for scheduling placement testing (if required)</a:t>
            </a:r>
          </a:p>
          <a:p>
            <a:pPr lvl="1"/>
            <a:endParaRPr lang="en-US" sz="2000" dirty="0">
              <a:latin typeface="Source Sans Pro" panose="020B0503030403020204" pitchFamily="34" charset="0"/>
              <a:cs typeface="Calibri" panose="020F0502020204030204" pitchFamily="34" charset="0"/>
            </a:endParaRPr>
          </a:p>
          <a:p>
            <a:pPr lvl="1"/>
            <a:endParaRPr lang="en-US" sz="2000" dirty="0"/>
          </a:p>
        </p:txBody>
      </p:sp>
    </p:spTree>
    <p:extLst>
      <p:ext uri="{BB962C8B-B14F-4D97-AF65-F5344CB8AC3E}">
        <p14:creationId xmlns:p14="http://schemas.microsoft.com/office/powerpoint/2010/main" val="7838166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48014C7-8461-48D2-AB51-5D935B77DE2B}"/>
              </a:ext>
            </a:extLst>
          </p:cNvPr>
          <p:cNvPicPr>
            <a:picLocks noChangeAspect="1"/>
          </p:cNvPicPr>
          <p:nvPr/>
        </p:nvPicPr>
        <p:blipFill>
          <a:blip r:embed="rId2"/>
          <a:stretch>
            <a:fillRect/>
          </a:stretch>
        </p:blipFill>
        <p:spPr>
          <a:xfrm>
            <a:off x="709867" y="706170"/>
            <a:ext cx="5104283" cy="986828"/>
          </a:xfrm>
          <a:prstGeom prst="rect">
            <a:avLst/>
          </a:prstGeom>
        </p:spPr>
      </p:pic>
      <p:sp>
        <p:nvSpPr>
          <p:cNvPr id="2" name="Title 1">
            <a:extLst>
              <a:ext uri="{FF2B5EF4-FFF2-40B4-BE49-F238E27FC236}">
                <a16:creationId xmlns:a16="http://schemas.microsoft.com/office/drawing/2014/main" id="{6362D334-9AD8-447E-AB4F-2F20AD420DE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F0DF52C-BBED-4638-B8E1-94A10A488417}"/>
              </a:ext>
            </a:extLst>
          </p:cNvPr>
          <p:cNvSpPr>
            <a:spLocks noGrp="1"/>
          </p:cNvSpPr>
          <p:nvPr>
            <p:ph idx="1"/>
          </p:nvPr>
        </p:nvSpPr>
        <p:spPr/>
        <p:txBody>
          <a:bodyPr>
            <a:normAutofit fontScale="92500" lnSpcReduction="20000"/>
          </a:bodyPr>
          <a:lstStyle/>
          <a:p>
            <a:r>
              <a:rPr lang="en-US" sz="3600" dirty="0"/>
              <a:t>GCCC Process Overview Class of 2026 cont.</a:t>
            </a:r>
          </a:p>
          <a:p>
            <a:pPr lvl="1"/>
            <a:r>
              <a:rPr lang="en-US" sz="2000" dirty="0">
                <a:latin typeface="Source Sans Pro" panose="020B0503030403020204" pitchFamily="34" charset="0"/>
                <a:cs typeface="Calibri" panose="020F0502020204030204" pitchFamily="34" charset="0"/>
              </a:rPr>
              <a:t>Option 2 – Choose CCP courses that you want to take on your own</a:t>
            </a:r>
          </a:p>
          <a:p>
            <a:pPr lvl="1"/>
            <a:r>
              <a:rPr lang="en-US" sz="2000" dirty="0">
                <a:latin typeface="Source Sans Pro" panose="020B0503030403020204" pitchFamily="34" charset="0"/>
                <a:cs typeface="Calibri" panose="020F0502020204030204" pitchFamily="34" charset="0"/>
              </a:rPr>
              <a:t>Complete CCP application for Sinclair and/or college/university attending for upcoming term</a:t>
            </a:r>
          </a:p>
          <a:p>
            <a:pPr lvl="1"/>
            <a:r>
              <a:rPr lang="en-US" sz="2000" dirty="0">
                <a:latin typeface="Source Sans Pro" panose="020B0503030403020204" pitchFamily="34" charset="0"/>
                <a:cs typeface="Calibri" panose="020F0502020204030204" pitchFamily="34" charset="0"/>
              </a:rPr>
              <a:t>Ensure that you meet eligibility requirements for courses and student is responsible for scheduling placement testing (if required)</a:t>
            </a:r>
          </a:p>
          <a:p>
            <a:pPr lvl="1"/>
            <a:r>
              <a:rPr lang="en-US" sz="2000" dirty="0">
                <a:latin typeface="Source Sans Pro" panose="020B0503030403020204" pitchFamily="34" charset="0"/>
                <a:cs typeface="Calibri" panose="020F0502020204030204" pitchFamily="34" charset="0"/>
              </a:rPr>
              <a:t>Complete registration for courses by deadlines designated by the college/university</a:t>
            </a:r>
          </a:p>
          <a:p>
            <a:pPr lvl="1"/>
            <a:r>
              <a:rPr lang="en-US" sz="2000" dirty="0">
                <a:latin typeface="Source Sans Pro" panose="020B0503030403020204" pitchFamily="34" charset="0"/>
                <a:cs typeface="Calibri" panose="020F0502020204030204" pitchFamily="34" charset="0"/>
              </a:rPr>
              <a:t>Give CCP coordinator and counselor a copy of course schedule before the start of school/term to ensure proper placements and that graduation requirements are being met</a:t>
            </a:r>
          </a:p>
          <a:p>
            <a:pPr lvl="1"/>
            <a:endParaRPr lang="en-US" sz="2000" dirty="0">
              <a:latin typeface="Source Sans Pro" panose="020B0503030403020204" pitchFamily="34" charset="0"/>
              <a:cs typeface="Calibri" panose="020F0502020204030204" pitchFamily="34" charset="0"/>
            </a:endParaRPr>
          </a:p>
          <a:p>
            <a:pPr lvl="1"/>
            <a:endParaRPr lang="en-US" sz="2000" dirty="0"/>
          </a:p>
          <a:p>
            <a:endParaRPr lang="en-US" dirty="0"/>
          </a:p>
        </p:txBody>
      </p:sp>
    </p:spTree>
    <p:extLst>
      <p:ext uri="{BB962C8B-B14F-4D97-AF65-F5344CB8AC3E}">
        <p14:creationId xmlns:p14="http://schemas.microsoft.com/office/powerpoint/2010/main" val="2766261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65A703-D518-478A-BA95-50009D30486E}"/>
              </a:ext>
            </a:extLst>
          </p:cNvPr>
          <p:cNvSpPr>
            <a:spLocks noGrp="1"/>
          </p:cNvSpPr>
          <p:nvPr>
            <p:ph idx="1"/>
          </p:nvPr>
        </p:nvSpPr>
        <p:spPr>
          <a:xfrm>
            <a:off x="677333" y="2160589"/>
            <a:ext cx="9299585" cy="4376013"/>
          </a:xfrm>
        </p:spPr>
        <p:txBody>
          <a:bodyPr>
            <a:normAutofit fontScale="92500" lnSpcReduction="10000"/>
          </a:bodyPr>
          <a:lstStyle/>
          <a:p>
            <a:r>
              <a:rPr lang="en-US" sz="3600" dirty="0"/>
              <a:t>Apply to our College Credit Plus Partners</a:t>
            </a:r>
          </a:p>
          <a:p>
            <a:endParaRPr lang="en-US" sz="3600" dirty="0"/>
          </a:p>
          <a:p>
            <a:endParaRPr lang="en-US" sz="2000" dirty="0"/>
          </a:p>
          <a:p>
            <a:r>
              <a:rPr lang="en-US" sz="2000" dirty="0"/>
              <a:t>Class of 2025 – if you applied as Tech Prep student, you do not need to apply again. Sinclair will flip your application to CCP</a:t>
            </a:r>
          </a:p>
          <a:p>
            <a:r>
              <a:rPr lang="en-US" sz="2000" dirty="0"/>
              <a:t>Class of 2025 – if you have not applied as Tech Prep, you will need to apply at </a:t>
            </a:r>
            <a:r>
              <a:rPr lang="en-US" sz="2000" dirty="0">
                <a:hlinkClick r:id="rId2"/>
              </a:rPr>
              <a:t>www.Sinclair.edu</a:t>
            </a:r>
            <a:r>
              <a:rPr lang="en-US" sz="2000" dirty="0"/>
              <a:t> and complete CCP application</a:t>
            </a:r>
          </a:p>
          <a:p>
            <a:r>
              <a:rPr lang="en-US" sz="2000" dirty="0"/>
              <a:t>Class of 2026 – if you have applied for CCP at your home school, you do not need apply again.  Sinclair will change your school to GCCC</a:t>
            </a:r>
          </a:p>
          <a:p>
            <a:r>
              <a:rPr lang="en-US" sz="2000" dirty="0"/>
              <a:t>Class of 2026 – if you have not applied for CCP, you will need to apply at </a:t>
            </a:r>
            <a:r>
              <a:rPr lang="en-US" sz="2000" dirty="0">
                <a:hlinkClick r:id="rId2"/>
              </a:rPr>
              <a:t>www.Sinclair.edu</a:t>
            </a:r>
            <a:r>
              <a:rPr lang="en-US" sz="2000" dirty="0"/>
              <a:t> and complete CCP application and list GCCC is the school you are attending</a:t>
            </a:r>
          </a:p>
        </p:txBody>
      </p:sp>
      <p:pic>
        <p:nvPicPr>
          <p:cNvPr id="5" name="Picture 4">
            <a:extLst>
              <a:ext uri="{FF2B5EF4-FFF2-40B4-BE49-F238E27FC236}">
                <a16:creationId xmlns:a16="http://schemas.microsoft.com/office/drawing/2014/main" id="{028BB7B3-E06A-4B60-A99E-B887CB06488B}"/>
              </a:ext>
            </a:extLst>
          </p:cNvPr>
          <p:cNvPicPr>
            <a:picLocks noChangeAspect="1"/>
          </p:cNvPicPr>
          <p:nvPr/>
        </p:nvPicPr>
        <p:blipFill>
          <a:blip r:embed="rId3"/>
          <a:stretch>
            <a:fillRect/>
          </a:stretch>
        </p:blipFill>
        <p:spPr>
          <a:xfrm>
            <a:off x="1100183" y="880355"/>
            <a:ext cx="4999407" cy="966552"/>
          </a:xfrm>
          <a:prstGeom prst="rect">
            <a:avLst/>
          </a:prstGeom>
        </p:spPr>
      </p:pic>
      <p:sp>
        <p:nvSpPr>
          <p:cNvPr id="4" name="AutoShape 2" descr="logo">
            <a:extLst>
              <a:ext uri="{FF2B5EF4-FFF2-40B4-BE49-F238E27FC236}">
                <a16:creationId xmlns:a16="http://schemas.microsoft.com/office/drawing/2014/main" id="{B17E22C5-2144-4436-89C4-1C2326F87C37}"/>
              </a:ext>
            </a:extLst>
          </p:cNvPr>
          <p:cNvSpPr>
            <a:spLocks noGrp="1" noChangeAspect="1" noChangeArrowheads="1"/>
          </p:cNvSpPr>
          <p:nvPr>
            <p:ph type="title"/>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6" name="Picture 5">
            <a:extLst>
              <a:ext uri="{FF2B5EF4-FFF2-40B4-BE49-F238E27FC236}">
                <a16:creationId xmlns:a16="http://schemas.microsoft.com/office/drawing/2014/main" id="{1A23F7FB-7667-4E76-B318-AF3528DD72D8}"/>
              </a:ext>
            </a:extLst>
          </p:cNvPr>
          <p:cNvPicPr>
            <a:picLocks noChangeAspect="1"/>
          </p:cNvPicPr>
          <p:nvPr/>
        </p:nvPicPr>
        <p:blipFill>
          <a:blip r:embed="rId4"/>
          <a:stretch>
            <a:fillRect/>
          </a:stretch>
        </p:blipFill>
        <p:spPr>
          <a:xfrm>
            <a:off x="3465025" y="2905031"/>
            <a:ext cx="2781300" cy="685800"/>
          </a:xfrm>
          <a:prstGeom prst="rect">
            <a:avLst/>
          </a:prstGeom>
        </p:spPr>
      </p:pic>
    </p:spTree>
    <p:extLst>
      <p:ext uri="{BB962C8B-B14F-4D97-AF65-F5344CB8AC3E}">
        <p14:creationId xmlns:p14="http://schemas.microsoft.com/office/powerpoint/2010/main" val="161245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4824D7B-839D-4AB8-9C1F-D621681489CF}"/>
              </a:ext>
            </a:extLst>
          </p:cNvPr>
          <p:cNvPicPr>
            <a:picLocks noChangeAspect="1"/>
          </p:cNvPicPr>
          <p:nvPr/>
        </p:nvPicPr>
        <p:blipFill>
          <a:blip r:embed="rId2"/>
          <a:stretch>
            <a:fillRect/>
          </a:stretch>
        </p:blipFill>
        <p:spPr>
          <a:xfrm>
            <a:off x="3424991" y="2803287"/>
            <a:ext cx="3101354" cy="1251425"/>
          </a:xfrm>
          <a:prstGeom prst="rect">
            <a:avLst/>
          </a:prstGeom>
        </p:spPr>
      </p:pic>
      <p:pic>
        <p:nvPicPr>
          <p:cNvPr id="5" name="Picture 4">
            <a:extLst>
              <a:ext uri="{FF2B5EF4-FFF2-40B4-BE49-F238E27FC236}">
                <a16:creationId xmlns:a16="http://schemas.microsoft.com/office/drawing/2014/main" id="{5E7A108B-EAF9-439E-A628-0191596A22B7}"/>
              </a:ext>
            </a:extLst>
          </p:cNvPr>
          <p:cNvPicPr>
            <a:picLocks noChangeAspect="1"/>
          </p:cNvPicPr>
          <p:nvPr/>
        </p:nvPicPr>
        <p:blipFill>
          <a:blip r:embed="rId3"/>
          <a:stretch>
            <a:fillRect/>
          </a:stretch>
        </p:blipFill>
        <p:spPr>
          <a:xfrm>
            <a:off x="747099" y="691194"/>
            <a:ext cx="4893209" cy="946020"/>
          </a:xfrm>
          <a:prstGeom prst="rect">
            <a:avLst/>
          </a:prstGeom>
        </p:spPr>
      </p:pic>
      <p:sp>
        <p:nvSpPr>
          <p:cNvPr id="2" name="Title 1">
            <a:extLst>
              <a:ext uri="{FF2B5EF4-FFF2-40B4-BE49-F238E27FC236}">
                <a16:creationId xmlns:a16="http://schemas.microsoft.com/office/drawing/2014/main" id="{A775675A-BD25-4782-9FD3-93BF8FEBFA7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771C223-4E17-4E80-9CC3-EFDB6DB6319A}"/>
              </a:ext>
            </a:extLst>
          </p:cNvPr>
          <p:cNvSpPr>
            <a:spLocks noGrp="1"/>
          </p:cNvSpPr>
          <p:nvPr>
            <p:ph idx="1"/>
          </p:nvPr>
        </p:nvSpPr>
        <p:spPr>
          <a:xfrm>
            <a:off x="677333" y="2160589"/>
            <a:ext cx="8991768" cy="3880773"/>
          </a:xfrm>
        </p:spPr>
        <p:txBody>
          <a:bodyPr>
            <a:normAutofit lnSpcReduction="10000"/>
          </a:bodyPr>
          <a:lstStyle/>
          <a:p>
            <a:r>
              <a:rPr lang="en-US" sz="3600" dirty="0"/>
              <a:t>Apply to our College Credit Plus Partners</a:t>
            </a:r>
          </a:p>
          <a:p>
            <a:endParaRPr lang="en-US" sz="3600" dirty="0"/>
          </a:p>
          <a:p>
            <a:endParaRPr lang="en-US" sz="3600" dirty="0"/>
          </a:p>
          <a:p>
            <a:r>
              <a:rPr lang="en-US" sz="2000" dirty="0"/>
              <a:t>Class of 2025 – if you are not currently taking CCP courses at Clark State, you will need to complete the CCP application with Clark State at </a:t>
            </a:r>
            <a:r>
              <a:rPr lang="en-US" sz="2000" dirty="0">
                <a:hlinkClick r:id="rId4"/>
              </a:rPr>
              <a:t>www.clarkstate.edu</a:t>
            </a:r>
            <a:r>
              <a:rPr lang="en-US" sz="2000" dirty="0"/>
              <a:t> and select High School Programs</a:t>
            </a:r>
          </a:p>
          <a:p>
            <a:r>
              <a:rPr lang="en-US" sz="2000" dirty="0"/>
              <a:t>Class of 2026 – if you are currently taking CCP courses at Clark State, you not need to reapply.  Clark State will change your school to GCCC.  If you are not currently taking courses, please follow the steps above to apply.</a:t>
            </a:r>
          </a:p>
        </p:txBody>
      </p:sp>
    </p:spTree>
    <p:extLst>
      <p:ext uri="{BB962C8B-B14F-4D97-AF65-F5344CB8AC3E}">
        <p14:creationId xmlns:p14="http://schemas.microsoft.com/office/powerpoint/2010/main" val="42047859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A3D17A-AB6E-4D23-9C63-387ADCE52248}"/>
              </a:ext>
            </a:extLst>
          </p:cNvPr>
          <p:cNvPicPr>
            <a:picLocks noChangeAspect="1"/>
          </p:cNvPicPr>
          <p:nvPr/>
        </p:nvPicPr>
        <p:blipFill>
          <a:blip r:embed="rId2"/>
          <a:stretch>
            <a:fillRect/>
          </a:stretch>
        </p:blipFill>
        <p:spPr>
          <a:xfrm>
            <a:off x="882902" y="611426"/>
            <a:ext cx="5760838" cy="1113762"/>
          </a:xfrm>
          <a:prstGeom prst="rect">
            <a:avLst/>
          </a:prstGeom>
        </p:spPr>
      </p:pic>
      <p:sp>
        <p:nvSpPr>
          <p:cNvPr id="2" name="Title 1">
            <a:extLst>
              <a:ext uri="{FF2B5EF4-FFF2-40B4-BE49-F238E27FC236}">
                <a16:creationId xmlns:a16="http://schemas.microsoft.com/office/drawing/2014/main" id="{6A9D709F-E670-4E4D-B12E-3B1387C2116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6C96B95-8618-4BE5-BCA2-0B76DE4DA6B8}"/>
              </a:ext>
            </a:extLst>
          </p:cNvPr>
          <p:cNvSpPr>
            <a:spLocks noGrp="1"/>
          </p:cNvSpPr>
          <p:nvPr>
            <p:ph idx="1"/>
          </p:nvPr>
        </p:nvSpPr>
        <p:spPr>
          <a:xfrm>
            <a:off x="677334" y="2160589"/>
            <a:ext cx="8596668" cy="4403173"/>
          </a:xfrm>
        </p:spPr>
        <p:txBody>
          <a:bodyPr>
            <a:normAutofit lnSpcReduction="10000"/>
          </a:bodyPr>
          <a:lstStyle/>
          <a:p>
            <a:r>
              <a:rPr lang="en-US" sz="3600" dirty="0"/>
              <a:t>GCCC Course Daily Schedule</a:t>
            </a:r>
          </a:p>
          <a:p>
            <a:pPr lvl="1"/>
            <a:r>
              <a:rPr lang="en-US" sz="2000" dirty="0"/>
              <a:t>GCCC operates on an 8 period bell schedule</a:t>
            </a:r>
          </a:p>
          <a:p>
            <a:pPr lvl="1"/>
            <a:r>
              <a:rPr lang="en-US" sz="2000" dirty="0"/>
              <a:t>Students are enrolled in their Lab for 3 periods</a:t>
            </a:r>
          </a:p>
          <a:p>
            <a:pPr lvl="1"/>
            <a:r>
              <a:rPr lang="en-US" sz="2000" dirty="0"/>
              <a:t>Students have 4 periods available for academic courses</a:t>
            </a:r>
          </a:p>
          <a:p>
            <a:pPr lvl="1"/>
            <a:r>
              <a:rPr lang="en-US" sz="2000" dirty="0"/>
              <a:t>Students will have the option to have one open period available on campus if they are taking a CCP course off campus</a:t>
            </a:r>
          </a:p>
          <a:p>
            <a:pPr lvl="1"/>
            <a:r>
              <a:rPr lang="en-US" sz="2000" dirty="0"/>
              <a:t>Students will have the option to arrive late or leave early if they are taking CCP courses off campus</a:t>
            </a:r>
          </a:p>
          <a:p>
            <a:pPr lvl="1"/>
            <a:r>
              <a:rPr lang="en-US" sz="2000" dirty="0"/>
              <a:t>Options for an open period, late arrival, and leaving early will be evaluated on a case by case basis and is subject to approval from CCP coordinator and the student’s counselor</a:t>
            </a:r>
          </a:p>
        </p:txBody>
      </p:sp>
    </p:spTree>
    <p:extLst>
      <p:ext uri="{BB962C8B-B14F-4D97-AF65-F5344CB8AC3E}">
        <p14:creationId xmlns:p14="http://schemas.microsoft.com/office/powerpoint/2010/main" val="1188654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ACC1880-F599-4FF9-8008-FA90FE535C34}"/>
              </a:ext>
            </a:extLst>
          </p:cNvPr>
          <p:cNvPicPr>
            <a:picLocks noChangeAspect="1"/>
          </p:cNvPicPr>
          <p:nvPr/>
        </p:nvPicPr>
        <p:blipFill>
          <a:blip r:embed="rId2"/>
          <a:stretch>
            <a:fillRect/>
          </a:stretch>
        </p:blipFill>
        <p:spPr>
          <a:xfrm>
            <a:off x="910063" y="816638"/>
            <a:ext cx="4844612" cy="936625"/>
          </a:xfrm>
          <a:prstGeom prst="rect">
            <a:avLst/>
          </a:prstGeom>
        </p:spPr>
      </p:pic>
      <p:sp>
        <p:nvSpPr>
          <p:cNvPr id="2" name="Title 1">
            <a:extLst>
              <a:ext uri="{FF2B5EF4-FFF2-40B4-BE49-F238E27FC236}">
                <a16:creationId xmlns:a16="http://schemas.microsoft.com/office/drawing/2014/main" id="{53BCE2E5-263F-47FB-8104-985EF70FDEB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A0DFDA0-D6D2-47B8-9B72-1DF726E79142}"/>
              </a:ext>
            </a:extLst>
          </p:cNvPr>
          <p:cNvSpPr>
            <a:spLocks noGrp="1"/>
          </p:cNvSpPr>
          <p:nvPr>
            <p:ph idx="1"/>
          </p:nvPr>
        </p:nvSpPr>
        <p:spPr/>
        <p:txBody>
          <a:bodyPr>
            <a:normAutofit/>
          </a:bodyPr>
          <a:lstStyle/>
          <a:p>
            <a:r>
              <a:rPr lang="en-US" sz="3600" dirty="0"/>
              <a:t>Questions about College Credit Plus</a:t>
            </a:r>
          </a:p>
          <a:p>
            <a:pPr lvl="1"/>
            <a:r>
              <a:rPr lang="en-US" sz="2400" dirty="0"/>
              <a:t>Contact GCCC CCP Coordinator</a:t>
            </a:r>
          </a:p>
          <a:p>
            <a:pPr lvl="2"/>
            <a:r>
              <a:rPr lang="en-US" sz="2200" dirty="0"/>
              <a:t>Brandon Prather – Student Services</a:t>
            </a:r>
          </a:p>
          <a:p>
            <a:pPr lvl="2"/>
            <a:r>
              <a:rPr lang="en-US" sz="2200" dirty="0">
                <a:hlinkClick r:id="rId3"/>
              </a:rPr>
              <a:t>bprather@greeneccc.com</a:t>
            </a:r>
            <a:endParaRPr lang="en-US" sz="2200" dirty="0"/>
          </a:p>
          <a:p>
            <a:pPr lvl="1"/>
            <a:endParaRPr lang="en-US" sz="2400" dirty="0"/>
          </a:p>
        </p:txBody>
      </p:sp>
    </p:spTree>
    <p:extLst>
      <p:ext uri="{BB962C8B-B14F-4D97-AF65-F5344CB8AC3E}">
        <p14:creationId xmlns:p14="http://schemas.microsoft.com/office/powerpoint/2010/main" val="852728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b="1" dirty="0">
                <a:latin typeface="Source Sans Pro Black" panose="020B0803030403020204" pitchFamily="34" charset="0"/>
              </a:rPr>
              <a:t>How can students participate?</a:t>
            </a:r>
          </a:p>
        </p:txBody>
      </p:sp>
      <p:sp>
        <p:nvSpPr>
          <p:cNvPr id="7" name="Content Placeholder 6"/>
          <p:cNvSpPr>
            <a:spLocks noGrp="1"/>
          </p:cNvSpPr>
          <p:nvPr>
            <p:ph idx="1"/>
          </p:nvPr>
        </p:nvSpPr>
        <p:spPr>
          <a:xfrm>
            <a:off x="677334" y="1648101"/>
            <a:ext cx="9359802" cy="3880773"/>
          </a:xfrm>
        </p:spPr>
        <p:txBody>
          <a:bodyPr>
            <a:normAutofit/>
          </a:bodyPr>
          <a:lstStyle/>
          <a:p>
            <a:pPr marL="0" indent="0">
              <a:lnSpc>
                <a:spcPct val="100000"/>
              </a:lnSpc>
              <a:spcBef>
                <a:spcPts val="600"/>
              </a:spcBef>
              <a:buNone/>
            </a:pPr>
            <a:r>
              <a:rPr lang="en-US" sz="3200" b="1" dirty="0">
                <a:latin typeface="Source Sans Pro" panose="020B0503030403020204" pitchFamily="34" charset="0"/>
                <a:cs typeface="Calibri" panose="020F0502020204030204" pitchFamily="34" charset="0"/>
              </a:rPr>
              <a:t>Step 2: College Admission</a:t>
            </a:r>
          </a:p>
          <a:p>
            <a:pPr>
              <a:lnSpc>
                <a:spcPct val="100000"/>
              </a:lnSpc>
              <a:spcBef>
                <a:spcPts val="6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Students must apply for admission at each institution</a:t>
            </a:r>
          </a:p>
          <a:p>
            <a:pPr lvl="1">
              <a:spcBef>
                <a:spcPts val="600"/>
              </a:spcBef>
              <a:buFont typeface="Wingdings" panose="05000000000000000000" pitchFamily="2" charset="2"/>
              <a:buChar char="v"/>
            </a:pPr>
            <a:r>
              <a:rPr lang="en-US" sz="2600" dirty="0">
                <a:latin typeface="Source Sans Pro" panose="020B0503030403020204" pitchFamily="34" charset="0"/>
                <a:cs typeface="Calibri" panose="020F0502020204030204" pitchFamily="34" charset="0"/>
              </a:rPr>
              <a:t>Admission is reviewed per the requirements of the college or university; contact the college to find specific information</a:t>
            </a:r>
          </a:p>
          <a:p>
            <a:pPr>
              <a:spcBef>
                <a:spcPts val="6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College applications include the permission slip for mature content and a questionnaire about emotional maturity</a:t>
            </a:r>
          </a:p>
          <a:p>
            <a:pPr>
              <a:spcBef>
                <a:spcPts val="6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Colleges have the final decision on student admission</a:t>
            </a:r>
          </a:p>
        </p:txBody>
      </p:sp>
      <p:pic>
        <p:nvPicPr>
          <p:cNvPr id="3" name="Picture 2">
            <a:extLst>
              <a:ext uri="{FF2B5EF4-FFF2-40B4-BE49-F238E27FC236}">
                <a16:creationId xmlns:a16="http://schemas.microsoft.com/office/drawing/2014/main" id="{E7D89169-6A4F-7658-BFEF-593EBA997A4D}"/>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6" name="Title 4">
            <a:extLst>
              <a:ext uri="{FF2B5EF4-FFF2-40B4-BE49-F238E27FC236}">
                <a16:creationId xmlns:a16="http://schemas.microsoft.com/office/drawing/2014/main" id="{C821C145-919F-841E-A32D-934795C6B206}"/>
              </a:ext>
            </a:extLst>
          </p:cNvPr>
          <p:cNvSpPr txBox="1">
            <a:spLocks/>
          </p:cNvSpPr>
          <p:nvPr/>
        </p:nvSpPr>
        <p:spPr>
          <a:xfrm>
            <a:off x="446961"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ORC 3365.05, 3365.035, OAC 3333-1-65.3</a:t>
            </a:r>
          </a:p>
        </p:txBody>
      </p:sp>
    </p:spTree>
    <p:extLst>
      <p:ext uri="{BB962C8B-B14F-4D97-AF65-F5344CB8AC3E}">
        <p14:creationId xmlns:p14="http://schemas.microsoft.com/office/powerpoint/2010/main" val="1962363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b="1" dirty="0">
                <a:latin typeface="Source Sans Pro Black" panose="020B0803030403020204" pitchFamily="34" charset="0"/>
              </a:rPr>
              <a:t>How can students participate?</a:t>
            </a:r>
          </a:p>
        </p:txBody>
      </p:sp>
      <p:sp>
        <p:nvSpPr>
          <p:cNvPr id="7" name="Content Placeholder 6"/>
          <p:cNvSpPr>
            <a:spLocks noGrp="1"/>
          </p:cNvSpPr>
          <p:nvPr>
            <p:ph idx="1"/>
          </p:nvPr>
        </p:nvSpPr>
        <p:spPr>
          <a:xfrm>
            <a:off x="677334" y="1618329"/>
            <a:ext cx="9412964" cy="4314639"/>
          </a:xfrm>
        </p:spPr>
        <p:txBody>
          <a:bodyPr>
            <a:normAutofit/>
          </a:bodyPr>
          <a:lstStyle/>
          <a:p>
            <a:pPr marL="0" indent="0">
              <a:lnSpc>
                <a:spcPct val="100000"/>
              </a:lnSpc>
              <a:spcBef>
                <a:spcPts val="600"/>
              </a:spcBef>
              <a:buNone/>
            </a:pPr>
            <a:r>
              <a:rPr lang="en-US" sz="3200" b="1" dirty="0">
                <a:latin typeface="Source Sans Pro" panose="020B0503030403020204" pitchFamily="34" charset="0"/>
                <a:cs typeface="Calibri" panose="020F0502020204030204" pitchFamily="34" charset="0"/>
              </a:rPr>
              <a:t>Step 3: Course Registration</a:t>
            </a:r>
          </a:p>
          <a:p>
            <a:pPr>
              <a:spcBef>
                <a:spcPts val="600"/>
              </a:spcBef>
              <a:buFont typeface="Wingdings" panose="05000000000000000000" pitchFamily="2" charset="2"/>
              <a:buChar char="v"/>
            </a:pPr>
            <a:r>
              <a:rPr lang="en-US" sz="3000" dirty="0">
                <a:latin typeface="Source Sans Pro" panose="020B0503030403020204" pitchFamily="34" charset="0"/>
                <a:cs typeface="Calibri" panose="020F0502020204030204" pitchFamily="34" charset="0"/>
              </a:rPr>
              <a:t>The college will discuss course options with the student, based on assessment scores, prerequisites, and other requirements</a:t>
            </a:r>
            <a:endParaRPr lang="en-US" sz="1100" dirty="0">
              <a:latin typeface="Source Sans Pro" panose="020B0503030403020204" pitchFamily="34" charset="0"/>
              <a:cs typeface="Calibri" panose="020F0502020204030204" pitchFamily="34" charset="0"/>
            </a:endParaRPr>
          </a:p>
          <a:p>
            <a:pPr>
              <a:spcBef>
                <a:spcPts val="600"/>
              </a:spcBef>
              <a:buFont typeface="Wingdings" panose="05000000000000000000" pitchFamily="2" charset="2"/>
              <a:buChar char="v"/>
            </a:pPr>
            <a:r>
              <a:rPr lang="en-US" sz="3000" dirty="0">
                <a:latin typeface="Source Sans Pro" panose="020B0503030403020204" pitchFamily="34" charset="0"/>
                <a:cs typeface="Calibri" panose="020F0502020204030204" pitchFamily="34" charset="0"/>
              </a:rPr>
              <a:t>School counselors can help students understand graduation requirements and CCP course substitutions</a:t>
            </a:r>
          </a:p>
          <a:p>
            <a:pPr>
              <a:spcBef>
                <a:spcPts val="600"/>
              </a:spcBef>
              <a:buFont typeface="Wingdings" panose="05000000000000000000" pitchFamily="2" charset="2"/>
              <a:buChar char="v"/>
            </a:pPr>
            <a:r>
              <a:rPr lang="en-US" sz="3000" dirty="0">
                <a:latin typeface="Source Sans Pro" panose="020B0503030403020204" pitchFamily="34" charset="0"/>
                <a:cs typeface="Calibri" panose="020F0502020204030204" pitchFamily="34" charset="0"/>
              </a:rPr>
              <a:t>High schools and colleges develop 15 and 30 credit hour pathways to help you determine your plan</a:t>
            </a:r>
          </a:p>
          <a:p>
            <a:pPr marL="457200" lvl="1" indent="0">
              <a:spcBef>
                <a:spcPts val="600"/>
              </a:spcBef>
              <a:buNone/>
            </a:pPr>
            <a:endParaRPr lang="en-US" sz="2800" dirty="0">
              <a:latin typeface="Source Sans Pro" panose="020B0503030403020204" pitchFamily="34" charset="0"/>
              <a:cs typeface="Calibri" panose="020F0502020204030204" pitchFamily="34" charset="0"/>
            </a:endParaRPr>
          </a:p>
        </p:txBody>
      </p:sp>
      <p:pic>
        <p:nvPicPr>
          <p:cNvPr id="8" name="Picture 7">
            <a:extLst>
              <a:ext uri="{FF2B5EF4-FFF2-40B4-BE49-F238E27FC236}">
                <a16:creationId xmlns:a16="http://schemas.microsoft.com/office/drawing/2014/main" id="{CA2EE718-4F23-144F-667F-5871F3270749}"/>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9" name="Title 4">
            <a:extLst>
              <a:ext uri="{FF2B5EF4-FFF2-40B4-BE49-F238E27FC236}">
                <a16:creationId xmlns:a16="http://schemas.microsoft.com/office/drawing/2014/main" id="{873C20F8-8F0F-1249-7E8B-21B736C15F47}"/>
              </a:ext>
            </a:extLst>
          </p:cNvPr>
          <p:cNvSpPr txBox="1">
            <a:spLocks/>
          </p:cNvSpPr>
          <p:nvPr/>
        </p:nvSpPr>
        <p:spPr>
          <a:xfrm>
            <a:off x="446961"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ORC 3365.13</a:t>
            </a:r>
          </a:p>
        </p:txBody>
      </p:sp>
    </p:spTree>
    <p:extLst>
      <p:ext uri="{BB962C8B-B14F-4D97-AF65-F5344CB8AC3E}">
        <p14:creationId xmlns:p14="http://schemas.microsoft.com/office/powerpoint/2010/main" val="1118605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b="1" dirty="0">
                <a:latin typeface="Source Sans Pro Black" panose="020B0803030403020204" pitchFamily="34" charset="0"/>
              </a:rPr>
              <a:t>Course Eligibility Rules</a:t>
            </a:r>
          </a:p>
        </p:txBody>
      </p:sp>
      <p:sp>
        <p:nvSpPr>
          <p:cNvPr id="7" name="Content Placeholder 6"/>
          <p:cNvSpPr>
            <a:spLocks noGrp="1"/>
          </p:cNvSpPr>
          <p:nvPr>
            <p:ph idx="1"/>
          </p:nvPr>
        </p:nvSpPr>
        <p:spPr>
          <a:xfrm>
            <a:off x="677334" y="1682124"/>
            <a:ext cx="8596668" cy="3880773"/>
          </a:xfrm>
        </p:spPr>
        <p:txBody>
          <a:bodyPr>
            <a:normAutofit fontScale="70000" lnSpcReduction="20000"/>
          </a:bodyPr>
          <a:lstStyle/>
          <a:p>
            <a:pPr marL="0" indent="0">
              <a:lnSpc>
                <a:spcPct val="100000"/>
              </a:lnSpc>
              <a:spcBef>
                <a:spcPts val="600"/>
              </a:spcBef>
              <a:buNone/>
            </a:pPr>
            <a:r>
              <a:rPr lang="en-US" sz="4600" b="1" dirty="0">
                <a:latin typeface="Source Sans Pro" panose="020B0503030403020204" pitchFamily="34" charset="0"/>
                <a:cs typeface="Calibri" panose="020F0502020204030204" pitchFamily="34" charset="0"/>
              </a:rPr>
              <a:t>Students must complete their first 15 credits in Level I courses, which include:</a:t>
            </a:r>
          </a:p>
          <a:p>
            <a:pPr>
              <a:lnSpc>
                <a:spcPct val="100000"/>
              </a:lnSpc>
              <a:spcBef>
                <a:spcPts val="600"/>
              </a:spcBef>
              <a:buFont typeface="Wingdings" panose="05000000000000000000" pitchFamily="2" charset="2"/>
              <a:buChar char="v"/>
            </a:pPr>
            <a:r>
              <a:rPr lang="en-US" sz="4000" dirty="0">
                <a:latin typeface="Source Sans Pro" panose="020B0503030403020204" pitchFamily="34" charset="0"/>
                <a:cs typeface="Calibri" panose="020F0502020204030204" pitchFamily="34" charset="0"/>
              </a:rPr>
              <a:t>Transferable courses</a:t>
            </a:r>
          </a:p>
          <a:p>
            <a:pPr>
              <a:lnSpc>
                <a:spcPct val="100000"/>
              </a:lnSpc>
              <a:spcBef>
                <a:spcPts val="600"/>
              </a:spcBef>
              <a:buFont typeface="Wingdings" panose="05000000000000000000" pitchFamily="2" charset="2"/>
              <a:buChar char="v"/>
            </a:pPr>
            <a:r>
              <a:rPr lang="en-US" sz="4000" dirty="0">
                <a:latin typeface="Source Sans Pro" panose="020B0503030403020204" pitchFamily="34" charset="0"/>
                <a:cs typeface="Calibri" panose="020F0502020204030204" pitchFamily="34" charset="0"/>
              </a:rPr>
              <a:t>Courses in IT, Computer Science, Anatomy &amp; Physiology, foreign language</a:t>
            </a:r>
          </a:p>
          <a:p>
            <a:pPr>
              <a:lnSpc>
                <a:spcPct val="100000"/>
              </a:lnSpc>
              <a:spcBef>
                <a:spcPts val="600"/>
              </a:spcBef>
              <a:buFont typeface="Wingdings" panose="05000000000000000000" pitchFamily="2" charset="2"/>
              <a:buChar char="v"/>
            </a:pPr>
            <a:r>
              <a:rPr lang="en-US" sz="4000" dirty="0">
                <a:latin typeface="Source Sans Pro" panose="020B0503030403020204" pitchFamily="34" charset="0"/>
                <a:cs typeface="Calibri" panose="020F0502020204030204" pitchFamily="34" charset="0"/>
              </a:rPr>
              <a:t>Courses that are part of a technical certificate</a:t>
            </a:r>
          </a:p>
          <a:p>
            <a:pPr>
              <a:lnSpc>
                <a:spcPct val="100000"/>
              </a:lnSpc>
              <a:spcBef>
                <a:spcPts val="600"/>
              </a:spcBef>
              <a:buFont typeface="Wingdings" panose="05000000000000000000" pitchFamily="2" charset="2"/>
              <a:buChar char="v"/>
            </a:pPr>
            <a:r>
              <a:rPr lang="en-US" sz="4000" dirty="0">
                <a:latin typeface="Source Sans Pro" panose="020B0503030403020204" pitchFamily="34" charset="0"/>
                <a:cs typeface="Calibri" panose="020F0502020204030204" pitchFamily="34" charset="0"/>
              </a:rPr>
              <a:t>Courses that are part of a 15- or 30-credit pathway</a:t>
            </a:r>
          </a:p>
          <a:p>
            <a:pPr>
              <a:lnSpc>
                <a:spcPct val="100000"/>
              </a:lnSpc>
              <a:spcBef>
                <a:spcPts val="600"/>
              </a:spcBef>
              <a:buFont typeface="Wingdings" panose="05000000000000000000" pitchFamily="2" charset="2"/>
              <a:buChar char="v"/>
            </a:pPr>
            <a:r>
              <a:rPr lang="en-US" sz="4000" dirty="0">
                <a:latin typeface="Source Sans Pro" panose="020B0503030403020204" pitchFamily="34" charset="0"/>
                <a:cs typeface="Calibri" panose="020F0502020204030204" pitchFamily="34" charset="0"/>
              </a:rPr>
              <a:t>Courses in study skills, academic or career success</a:t>
            </a:r>
            <a:endParaRPr lang="en-US" sz="3400" dirty="0">
              <a:latin typeface="Source Sans Pro" panose="020B050303040302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D83459A8-245D-F35F-2753-B6BCFB585288}"/>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6" name="Title 4">
            <a:extLst>
              <a:ext uri="{FF2B5EF4-FFF2-40B4-BE49-F238E27FC236}">
                <a16:creationId xmlns:a16="http://schemas.microsoft.com/office/drawing/2014/main" id="{8B7B1204-6EBF-7894-7B07-C4E58D3E9D1C}"/>
              </a:ext>
            </a:extLst>
          </p:cNvPr>
          <p:cNvSpPr txBox="1">
            <a:spLocks/>
          </p:cNvSpPr>
          <p:nvPr/>
        </p:nvSpPr>
        <p:spPr>
          <a:xfrm>
            <a:off x="446961"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OAC 3333-1-65.12, ORC 3365.13</a:t>
            </a:r>
          </a:p>
        </p:txBody>
      </p:sp>
    </p:spTree>
    <p:extLst>
      <p:ext uri="{BB962C8B-B14F-4D97-AF65-F5344CB8AC3E}">
        <p14:creationId xmlns:p14="http://schemas.microsoft.com/office/powerpoint/2010/main" val="3787908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b="1" dirty="0">
                <a:latin typeface="Source Sans Pro Black" panose="020B0803030403020204" pitchFamily="34" charset="0"/>
              </a:rPr>
              <a:t>Course Eligibility Rules</a:t>
            </a:r>
          </a:p>
        </p:txBody>
      </p:sp>
      <p:sp>
        <p:nvSpPr>
          <p:cNvPr id="7" name="Content Placeholder 6"/>
          <p:cNvSpPr>
            <a:spLocks noGrp="1"/>
          </p:cNvSpPr>
          <p:nvPr>
            <p:ph idx="1"/>
          </p:nvPr>
        </p:nvSpPr>
        <p:spPr>
          <a:xfrm>
            <a:off x="677334" y="1594938"/>
            <a:ext cx="8596668" cy="3880773"/>
          </a:xfrm>
        </p:spPr>
        <p:txBody>
          <a:bodyPr>
            <a:noAutofit/>
          </a:bodyPr>
          <a:lstStyle/>
          <a:p>
            <a:pPr marL="0" indent="0">
              <a:lnSpc>
                <a:spcPct val="100000"/>
              </a:lnSpc>
              <a:spcBef>
                <a:spcPts val="300"/>
              </a:spcBef>
              <a:spcAft>
                <a:spcPts val="0"/>
              </a:spcAft>
              <a:buNone/>
            </a:pPr>
            <a:r>
              <a:rPr lang="en-US" sz="3200" b="1" dirty="0">
                <a:latin typeface="Source Sans Pro" panose="020B0503030403020204" pitchFamily="34" charset="0"/>
                <a:cs typeface="Calibri" panose="020F0502020204030204" pitchFamily="34" charset="0"/>
              </a:rPr>
              <a:t>Non-allowable courses include</a:t>
            </a:r>
            <a:r>
              <a:rPr lang="en-US" sz="3200" dirty="0">
                <a:latin typeface="Source Sans Pro" panose="020B0503030403020204" pitchFamily="34" charset="0"/>
                <a:cs typeface="Calibri" panose="020F0502020204030204" pitchFamily="34" charset="0"/>
              </a:rPr>
              <a:t>:	</a:t>
            </a:r>
          </a:p>
          <a:p>
            <a:pPr>
              <a:spcBef>
                <a:spcPts val="300"/>
              </a:spcBef>
              <a:buFont typeface="Wingdings" panose="05000000000000000000" pitchFamily="2" charset="2"/>
              <a:buChar char="v"/>
            </a:pPr>
            <a:r>
              <a:rPr lang="en-US" sz="3000" dirty="0">
                <a:latin typeface="Source Sans Pro" panose="020B0503030403020204" pitchFamily="34" charset="0"/>
                <a:cs typeface="Calibri" panose="020F0502020204030204" pitchFamily="34" charset="0"/>
              </a:rPr>
              <a:t>Private applied courses with one-on-one instruction (such as performing art lessons)</a:t>
            </a:r>
          </a:p>
          <a:p>
            <a:pPr>
              <a:spcBef>
                <a:spcPts val="300"/>
              </a:spcBef>
              <a:buFont typeface="Wingdings" panose="05000000000000000000" pitchFamily="2" charset="2"/>
              <a:buChar char="v"/>
            </a:pPr>
            <a:r>
              <a:rPr lang="en-US" sz="3000" dirty="0">
                <a:latin typeface="Source Sans Pro" panose="020B0503030403020204" pitchFamily="34" charset="0"/>
                <a:cs typeface="Calibri" panose="020F0502020204030204" pitchFamily="34" charset="0"/>
              </a:rPr>
              <a:t>Courses with high fees</a:t>
            </a:r>
          </a:p>
          <a:p>
            <a:pPr>
              <a:spcBef>
                <a:spcPts val="300"/>
              </a:spcBef>
              <a:buFont typeface="Wingdings" panose="05000000000000000000" pitchFamily="2" charset="2"/>
              <a:buChar char="v"/>
            </a:pPr>
            <a:r>
              <a:rPr lang="en-US" sz="3000" dirty="0">
                <a:latin typeface="Source Sans Pro" panose="020B0503030403020204" pitchFamily="34" charset="0"/>
                <a:cs typeface="Calibri" panose="020F0502020204030204" pitchFamily="34" charset="0"/>
              </a:rPr>
              <a:t>Study abroad courses</a:t>
            </a:r>
          </a:p>
          <a:p>
            <a:pPr>
              <a:spcBef>
                <a:spcPts val="300"/>
              </a:spcBef>
              <a:buFont typeface="Wingdings" panose="05000000000000000000" pitchFamily="2" charset="2"/>
              <a:buChar char="v"/>
            </a:pPr>
            <a:r>
              <a:rPr lang="en-US" sz="3000" dirty="0">
                <a:latin typeface="Source Sans Pro" panose="020B0503030403020204" pitchFamily="34" charset="0"/>
                <a:cs typeface="Calibri" panose="020F0502020204030204" pitchFamily="34" charset="0"/>
              </a:rPr>
              <a:t>Physical education courses</a:t>
            </a:r>
          </a:p>
          <a:p>
            <a:pPr>
              <a:spcBef>
                <a:spcPts val="300"/>
              </a:spcBef>
              <a:buFont typeface="Wingdings" panose="05000000000000000000" pitchFamily="2" charset="2"/>
              <a:buChar char="v"/>
            </a:pPr>
            <a:r>
              <a:rPr lang="en-US" sz="3000" dirty="0">
                <a:latin typeface="Source Sans Pro" panose="020B0503030403020204" pitchFamily="34" charset="0"/>
                <a:cs typeface="Calibri" panose="020F0502020204030204" pitchFamily="34" charset="0"/>
              </a:rPr>
              <a:t>Pass/Fail graded courses</a:t>
            </a:r>
          </a:p>
          <a:p>
            <a:pPr>
              <a:spcBef>
                <a:spcPts val="300"/>
              </a:spcBef>
              <a:buFont typeface="Wingdings" panose="05000000000000000000" pitchFamily="2" charset="2"/>
              <a:buChar char="v"/>
            </a:pPr>
            <a:r>
              <a:rPr lang="en-US" sz="3000" dirty="0">
                <a:latin typeface="Source Sans Pro" panose="020B0503030403020204" pitchFamily="34" charset="0"/>
                <a:cs typeface="Calibri" panose="020F0502020204030204" pitchFamily="34" charset="0"/>
              </a:rPr>
              <a:t>Remedial courses or sectarian/religious courses</a:t>
            </a:r>
          </a:p>
        </p:txBody>
      </p:sp>
      <p:pic>
        <p:nvPicPr>
          <p:cNvPr id="3" name="Picture 2">
            <a:extLst>
              <a:ext uri="{FF2B5EF4-FFF2-40B4-BE49-F238E27FC236}">
                <a16:creationId xmlns:a16="http://schemas.microsoft.com/office/drawing/2014/main" id="{1EA4860F-233F-3D00-04D2-B3BBF6A00D8A}"/>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6" name="Title 4">
            <a:extLst>
              <a:ext uri="{FF2B5EF4-FFF2-40B4-BE49-F238E27FC236}">
                <a16:creationId xmlns:a16="http://schemas.microsoft.com/office/drawing/2014/main" id="{0F5CB525-B2D3-B34E-4958-10764A02E4E6}"/>
              </a:ext>
            </a:extLst>
          </p:cNvPr>
          <p:cNvSpPr txBox="1">
            <a:spLocks/>
          </p:cNvSpPr>
          <p:nvPr/>
        </p:nvSpPr>
        <p:spPr>
          <a:xfrm>
            <a:off x="446961"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OAC 3333-1-65.12, ORC 3365.13</a:t>
            </a:r>
          </a:p>
        </p:txBody>
      </p:sp>
    </p:spTree>
    <p:extLst>
      <p:ext uri="{BB962C8B-B14F-4D97-AF65-F5344CB8AC3E}">
        <p14:creationId xmlns:p14="http://schemas.microsoft.com/office/powerpoint/2010/main" val="2721624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9420" y="414294"/>
            <a:ext cx="9657513" cy="1320800"/>
          </a:xfrm>
        </p:spPr>
        <p:txBody>
          <a:bodyPr>
            <a:noAutofit/>
          </a:bodyPr>
          <a:lstStyle/>
          <a:p>
            <a:r>
              <a:rPr lang="en-US" sz="4200" dirty="0">
                <a:latin typeface="Source Sans Pro Black" panose="020B0803030403020204" pitchFamily="34" charset="0"/>
              </a:rPr>
              <a:t>How many classes can students take?</a:t>
            </a:r>
          </a:p>
        </p:txBody>
      </p:sp>
      <p:sp>
        <p:nvSpPr>
          <p:cNvPr id="7" name="Content Placeholder 6"/>
          <p:cNvSpPr>
            <a:spLocks noGrp="1"/>
          </p:cNvSpPr>
          <p:nvPr>
            <p:ph idx="1"/>
          </p:nvPr>
        </p:nvSpPr>
        <p:spPr>
          <a:xfrm>
            <a:off x="634803" y="1340508"/>
            <a:ext cx="9657513" cy="4545285"/>
          </a:xfrm>
        </p:spPr>
        <p:txBody>
          <a:bodyPr>
            <a:noAutofit/>
          </a:bodyPr>
          <a:lstStyle/>
          <a:p>
            <a:pPr marL="0" indent="0">
              <a:lnSpc>
                <a:spcPct val="100000"/>
              </a:lnSpc>
              <a:spcBef>
                <a:spcPts val="300"/>
              </a:spcBef>
              <a:buNone/>
            </a:pPr>
            <a:r>
              <a:rPr lang="en-US" sz="2800" b="1" dirty="0">
                <a:latin typeface="Source Sans Pro" panose="020B0503030403020204" pitchFamily="34" charset="0"/>
                <a:cs typeface="Calibri" panose="020F0502020204030204" pitchFamily="34" charset="0"/>
              </a:rPr>
              <a:t>Students may be enrolled in up to 30 credits per year, which includes high school courses:</a:t>
            </a:r>
          </a:p>
          <a:p>
            <a:pPr marL="0" indent="0">
              <a:lnSpc>
                <a:spcPct val="100000"/>
              </a:lnSpc>
              <a:spcBef>
                <a:spcPts val="300"/>
              </a:spcBef>
              <a:buNone/>
            </a:pPr>
            <a:endParaRPr lang="en-US" sz="1200" b="1" dirty="0">
              <a:latin typeface="Source Sans Pro" panose="020B0503030403020204" pitchFamily="34" charset="0"/>
              <a:cs typeface="Calibri" panose="020F0502020204030204" pitchFamily="34" charset="0"/>
            </a:endParaRPr>
          </a:p>
          <a:p>
            <a:pPr>
              <a:lnSpc>
                <a:spcPct val="100000"/>
              </a:lnSpc>
              <a:spcBef>
                <a:spcPts val="300"/>
              </a:spcBef>
              <a:buFont typeface="Wingdings" panose="05000000000000000000" pitchFamily="2" charset="2"/>
              <a:buChar char="v"/>
            </a:pPr>
            <a:r>
              <a:rPr lang="en-US" sz="2600" dirty="0">
                <a:latin typeface="Source Sans Pro" panose="020B0503030403020204" pitchFamily="34" charset="0"/>
                <a:cs typeface="Calibri" panose="020F0502020204030204" pitchFamily="34" charset="0"/>
              </a:rPr>
              <a:t>Calculation: 30 – (HS units x 3) = max CCP credit hours</a:t>
            </a:r>
          </a:p>
          <a:p>
            <a:pPr>
              <a:lnSpc>
                <a:spcPct val="100000"/>
              </a:lnSpc>
              <a:spcBef>
                <a:spcPts val="300"/>
              </a:spcBef>
              <a:buFont typeface="Wingdings" panose="05000000000000000000" pitchFamily="2" charset="2"/>
              <a:buChar char="v"/>
            </a:pPr>
            <a:endParaRPr lang="en-US" sz="800" dirty="0">
              <a:latin typeface="Source Sans Pro" panose="020B0503030403020204" pitchFamily="34" charset="0"/>
              <a:cs typeface="Calibri" panose="020F0502020204030204" pitchFamily="34" charset="0"/>
            </a:endParaRPr>
          </a:p>
          <a:p>
            <a:pPr>
              <a:lnSpc>
                <a:spcPct val="100000"/>
              </a:lnSpc>
              <a:spcBef>
                <a:spcPts val="300"/>
              </a:spcBef>
              <a:buFont typeface="Wingdings" panose="05000000000000000000" pitchFamily="2" charset="2"/>
              <a:buChar char="v"/>
            </a:pPr>
            <a:r>
              <a:rPr lang="en-US" sz="2600" dirty="0">
                <a:latin typeface="Source Sans Pro" panose="020B0503030403020204" pitchFamily="34" charset="0"/>
                <a:cs typeface="Calibri" panose="020F0502020204030204" pitchFamily="34" charset="0"/>
              </a:rPr>
              <a:t>The maximum number of college credits a student can complete while participating in the program is 120</a:t>
            </a:r>
          </a:p>
          <a:p>
            <a:pPr>
              <a:lnSpc>
                <a:spcPct val="100000"/>
              </a:lnSpc>
              <a:spcBef>
                <a:spcPts val="300"/>
              </a:spcBef>
              <a:buFont typeface="Wingdings" panose="05000000000000000000" pitchFamily="2" charset="2"/>
              <a:buChar char="v"/>
            </a:pPr>
            <a:endParaRPr lang="en-US" sz="800" dirty="0">
              <a:latin typeface="Source Sans Pro" panose="020B0503030403020204" pitchFamily="34" charset="0"/>
              <a:cs typeface="Calibri" panose="020F0502020204030204" pitchFamily="34" charset="0"/>
            </a:endParaRPr>
          </a:p>
          <a:p>
            <a:pPr>
              <a:lnSpc>
                <a:spcPct val="100000"/>
              </a:lnSpc>
              <a:spcBef>
                <a:spcPts val="300"/>
              </a:spcBef>
              <a:buFont typeface="Wingdings" panose="05000000000000000000" pitchFamily="2" charset="2"/>
              <a:buChar char="v"/>
            </a:pPr>
            <a:r>
              <a:rPr lang="en-US" sz="2600" dirty="0">
                <a:latin typeface="Source Sans Pro" panose="020B0503030403020204" pitchFamily="34" charset="0"/>
                <a:cs typeface="Calibri" panose="020F0502020204030204" pitchFamily="34" charset="0"/>
              </a:rPr>
              <a:t>If a student enrolls in more than 30 credits for the year, they can:</a:t>
            </a:r>
          </a:p>
          <a:p>
            <a:pPr lvl="1">
              <a:spcBef>
                <a:spcPts val="300"/>
              </a:spcBef>
              <a:buFont typeface="Wingdings" panose="05000000000000000000" pitchFamily="2" charset="2"/>
              <a:buChar char="v"/>
            </a:pPr>
            <a:r>
              <a:rPr lang="en-US" sz="2200" dirty="0">
                <a:latin typeface="Source Sans Pro" panose="020B0503030403020204" pitchFamily="34" charset="0"/>
                <a:cs typeface="Calibri" panose="020F0502020204030204" pitchFamily="34" charset="0"/>
              </a:rPr>
              <a:t>Drop the course prior to the no-fault withdrawal date</a:t>
            </a:r>
          </a:p>
          <a:p>
            <a:pPr lvl="1">
              <a:spcBef>
                <a:spcPts val="300"/>
              </a:spcBef>
              <a:buFont typeface="Wingdings" panose="05000000000000000000" pitchFamily="2" charset="2"/>
              <a:buChar char="v"/>
            </a:pPr>
            <a:r>
              <a:rPr lang="en-US" sz="2200" dirty="0">
                <a:latin typeface="Source Sans Pro" panose="020B0503030403020204" pitchFamily="34" charset="0"/>
                <a:cs typeface="Calibri" panose="020F0502020204030204" pitchFamily="34" charset="0"/>
              </a:rPr>
              <a:t>Pay for the entire course at the college’s standard rates (Option A)</a:t>
            </a:r>
          </a:p>
        </p:txBody>
      </p:sp>
      <p:pic>
        <p:nvPicPr>
          <p:cNvPr id="3" name="Picture 2">
            <a:extLst>
              <a:ext uri="{FF2B5EF4-FFF2-40B4-BE49-F238E27FC236}">
                <a16:creationId xmlns:a16="http://schemas.microsoft.com/office/drawing/2014/main" id="{B910337E-16F2-0806-9A91-942AA64A86C7}"/>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6" name="Title 4">
            <a:extLst>
              <a:ext uri="{FF2B5EF4-FFF2-40B4-BE49-F238E27FC236}">
                <a16:creationId xmlns:a16="http://schemas.microsoft.com/office/drawing/2014/main" id="{56D21270-C2A7-633E-DBE0-2C33016D5849}"/>
              </a:ext>
            </a:extLst>
          </p:cNvPr>
          <p:cNvSpPr txBox="1">
            <a:spLocks/>
          </p:cNvSpPr>
          <p:nvPr/>
        </p:nvSpPr>
        <p:spPr>
          <a:xfrm>
            <a:off x="446961"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OAC 3333-1-65.12, ORC 3365.13</a:t>
            </a:r>
          </a:p>
        </p:txBody>
      </p:sp>
    </p:spTree>
    <p:extLst>
      <p:ext uri="{BB962C8B-B14F-4D97-AF65-F5344CB8AC3E}">
        <p14:creationId xmlns:p14="http://schemas.microsoft.com/office/powerpoint/2010/main" val="3056145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b="1" dirty="0">
                <a:latin typeface="Source Sans Pro Black" panose="020B0803030403020204" pitchFamily="34" charset="0"/>
              </a:rPr>
              <a:t>Additional Considerations</a:t>
            </a:r>
          </a:p>
        </p:txBody>
      </p:sp>
      <p:sp>
        <p:nvSpPr>
          <p:cNvPr id="7" name="Content Placeholder 6"/>
          <p:cNvSpPr>
            <a:spLocks noGrp="1"/>
          </p:cNvSpPr>
          <p:nvPr>
            <p:ph idx="1"/>
          </p:nvPr>
        </p:nvSpPr>
        <p:spPr>
          <a:xfrm>
            <a:off x="549203" y="1488613"/>
            <a:ext cx="9678529" cy="4548293"/>
          </a:xfrm>
        </p:spPr>
        <p:txBody>
          <a:bodyPr>
            <a:noAutofit/>
          </a:bodyPr>
          <a:lstStyle/>
          <a:p>
            <a:pPr marL="0" indent="0">
              <a:lnSpc>
                <a:spcPct val="100000"/>
              </a:lnSpc>
              <a:spcBef>
                <a:spcPts val="300"/>
              </a:spcBef>
              <a:buNone/>
            </a:pPr>
            <a:r>
              <a:rPr lang="en-US" sz="3200" b="1" dirty="0">
                <a:latin typeface="Source Sans Pro" panose="020B0503030403020204" pitchFamily="34" charset="0"/>
                <a:cs typeface="Calibri" panose="020F0502020204030204" pitchFamily="34" charset="0"/>
              </a:rPr>
              <a:t>Grades</a:t>
            </a:r>
            <a:r>
              <a:rPr lang="en-US" sz="3200" dirty="0">
                <a:latin typeface="Source Sans Pro" panose="020B0503030403020204" pitchFamily="34" charset="0"/>
                <a:cs typeface="Calibri" panose="020F0502020204030204" pitchFamily="34" charset="0"/>
              </a:rPr>
              <a:t>	</a:t>
            </a:r>
          </a:p>
          <a:p>
            <a:pPr lvl="1">
              <a:lnSpc>
                <a:spcPct val="100000"/>
              </a:lnSpc>
              <a:spcBef>
                <a:spcPts val="300"/>
              </a:spcBef>
              <a:buFont typeface="Wingdings" panose="05000000000000000000" pitchFamily="2" charset="2"/>
              <a:buChar char="v"/>
            </a:pPr>
            <a:r>
              <a:rPr lang="en-US" sz="3000" dirty="0">
                <a:latin typeface="Source Sans Pro" panose="020B0503030403020204" pitchFamily="34" charset="0"/>
                <a:cs typeface="Calibri" panose="020F0502020204030204" pitchFamily="34" charset="0"/>
              </a:rPr>
              <a:t> The final grades earned in the college course are the same grade that will be on the high school transcript</a:t>
            </a:r>
          </a:p>
          <a:p>
            <a:pPr lvl="2">
              <a:spcBef>
                <a:spcPts val="300"/>
              </a:spcBef>
              <a:buFont typeface="Wingdings" panose="05000000000000000000" pitchFamily="2" charset="2"/>
              <a:buChar char="v"/>
            </a:pPr>
            <a:r>
              <a:rPr lang="en-US" sz="2600" dirty="0">
                <a:latin typeface="Source Sans Pro" panose="020B0503030403020204" pitchFamily="34" charset="0"/>
                <a:cs typeface="Calibri" panose="020F0502020204030204" pitchFamily="34" charset="0"/>
              </a:rPr>
              <a:t>CCP course grades will be factored into the high school and college GPAs</a:t>
            </a:r>
          </a:p>
          <a:p>
            <a:pPr marL="0" indent="0">
              <a:lnSpc>
                <a:spcPct val="100000"/>
              </a:lnSpc>
              <a:spcBef>
                <a:spcPts val="300"/>
              </a:spcBef>
              <a:buNone/>
            </a:pPr>
            <a:r>
              <a:rPr lang="en-US" sz="3200" b="1" dirty="0">
                <a:latin typeface="Source Sans Pro" panose="020B0503030403020204" pitchFamily="34" charset="0"/>
                <a:cs typeface="Calibri" panose="020F0502020204030204" pitchFamily="34" charset="0"/>
              </a:rPr>
              <a:t>Grade Weighting</a:t>
            </a:r>
            <a:r>
              <a:rPr lang="en-US" sz="2800" dirty="0">
                <a:latin typeface="Source Sans Pro" panose="020B0503030403020204" pitchFamily="34" charset="0"/>
                <a:cs typeface="Calibri" panose="020F0502020204030204" pitchFamily="34" charset="0"/>
              </a:rPr>
              <a:t>	</a:t>
            </a:r>
          </a:p>
          <a:p>
            <a:pPr lvl="1">
              <a:spcBef>
                <a:spcPts val="300"/>
              </a:spcBef>
              <a:buFont typeface="Wingdings" panose="05000000000000000000" pitchFamily="2" charset="2"/>
              <a:buChar char="v"/>
            </a:pPr>
            <a:r>
              <a:rPr lang="en-US" sz="2800" dirty="0">
                <a:latin typeface="Source Sans Pro" panose="020B0503030403020204" pitchFamily="34" charset="0"/>
                <a:cs typeface="Calibri" panose="020F0502020204030204" pitchFamily="34" charset="0"/>
              </a:rPr>
              <a:t>High schools must weight all advanced standing courses in a subject area consistently(CCP, AP, IB, Honors)</a:t>
            </a:r>
            <a:endParaRPr lang="en-US" sz="3200" dirty="0">
              <a:latin typeface="Source Sans Pro" panose="020B050303040302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51711A49-C8B8-726D-37CF-396638680C25}"/>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9479902" y="6197976"/>
            <a:ext cx="2549908" cy="451101"/>
          </a:xfrm>
          <a:prstGeom prst="rect">
            <a:avLst/>
          </a:prstGeom>
          <a:effectLst>
            <a:outerShdw blurRad="139700" dist="38100" dir="2700000" sx="97000" sy="97000" algn="tl" rotWithShape="0">
              <a:prstClr val="black">
                <a:alpha val="66000"/>
              </a:prstClr>
            </a:outerShdw>
          </a:effectLst>
        </p:spPr>
      </p:pic>
      <p:sp>
        <p:nvSpPr>
          <p:cNvPr id="4" name="Title 4">
            <a:extLst>
              <a:ext uri="{FF2B5EF4-FFF2-40B4-BE49-F238E27FC236}">
                <a16:creationId xmlns:a16="http://schemas.microsoft.com/office/drawing/2014/main" id="{2F50ED9C-3CD7-0352-40EC-A1B67080501D}"/>
              </a:ext>
            </a:extLst>
          </p:cNvPr>
          <p:cNvSpPr txBox="1">
            <a:spLocks/>
          </p:cNvSpPr>
          <p:nvPr/>
        </p:nvSpPr>
        <p:spPr>
          <a:xfrm>
            <a:off x="446961" y="6197976"/>
            <a:ext cx="4901216" cy="4511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solidFill>
                  <a:srgbClr val="B4C9DE"/>
                </a:solidFill>
                <a:latin typeface="Source Sans Pro" panose="020B0503030403020204" pitchFamily="34" charset="0"/>
              </a:rPr>
              <a:t>ORC 3365.12, OAC 3333-1-65.2</a:t>
            </a:r>
          </a:p>
        </p:txBody>
      </p:sp>
    </p:spTree>
    <p:extLst>
      <p:ext uri="{BB962C8B-B14F-4D97-AF65-F5344CB8AC3E}">
        <p14:creationId xmlns:p14="http://schemas.microsoft.com/office/powerpoint/2010/main" val="1754849897"/>
      </p:ext>
    </p:extLst>
  </p:cSld>
  <p:clrMapOvr>
    <a:masterClrMapping/>
  </p:clrMapOvr>
</p:sld>
</file>

<file path=ppt/theme/theme1.xml><?xml version="1.0" encoding="utf-8"?>
<a:theme xmlns:a="http://schemas.openxmlformats.org/drawingml/2006/main" name="Facet">
  <a:themeElements>
    <a:clrScheme name="Custom 11">
      <a:dk1>
        <a:sysClr val="windowText" lastClr="000000"/>
      </a:dk1>
      <a:lt1>
        <a:sysClr val="window" lastClr="FFFFFF"/>
      </a:lt1>
      <a:dk2>
        <a:srgbClr val="2C3C43"/>
      </a:dk2>
      <a:lt2>
        <a:srgbClr val="EBEBEB"/>
      </a:lt2>
      <a:accent1>
        <a:srgbClr val="73A5CC"/>
      </a:accent1>
      <a:accent2>
        <a:srgbClr val="B5DC10"/>
      </a:accent2>
      <a:accent3>
        <a:srgbClr val="B5DC10"/>
      </a:accent3>
      <a:accent4>
        <a:srgbClr val="2E946B"/>
      </a:accent4>
      <a:accent5>
        <a:srgbClr val="42B051"/>
      </a:accent5>
      <a:accent6>
        <a:srgbClr val="96D141"/>
      </a:accent6>
      <a:hlink>
        <a:srgbClr val="73A5CC"/>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54416</TotalTime>
  <Words>2812</Words>
  <Application>Microsoft Office PowerPoint</Application>
  <PresentationFormat>Widescreen</PresentationFormat>
  <Paragraphs>294</Paragraphs>
  <Slides>36</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Source Sans Pro</vt:lpstr>
      <vt:lpstr>Source Sans Pro Black</vt:lpstr>
      <vt:lpstr>Trebuchet MS</vt:lpstr>
      <vt:lpstr>Wingdings</vt:lpstr>
      <vt:lpstr>Wingdings 3</vt:lpstr>
      <vt:lpstr>Facet</vt:lpstr>
      <vt:lpstr>Annual Information Session  for Public Schools </vt:lpstr>
      <vt:lpstr>What is College Credit Plus?</vt:lpstr>
      <vt:lpstr>How can students participate?</vt:lpstr>
      <vt:lpstr>How can students participate?</vt:lpstr>
      <vt:lpstr>How can students participate?</vt:lpstr>
      <vt:lpstr>Course Eligibility Rules</vt:lpstr>
      <vt:lpstr>Course Eligibility Rules</vt:lpstr>
      <vt:lpstr>How many classes can students take?</vt:lpstr>
      <vt:lpstr>Additional Considerations</vt:lpstr>
      <vt:lpstr>Additional Considerations</vt:lpstr>
      <vt:lpstr>What are differences between high school &amp; college?</vt:lpstr>
      <vt:lpstr>What are differences between high school &amp; college?</vt:lpstr>
      <vt:lpstr>What does it mean to be “college-ready”?</vt:lpstr>
      <vt:lpstr>What are benefits of participating in College Credit Plus?</vt:lpstr>
      <vt:lpstr>What are the consequences of underperforming?</vt:lpstr>
      <vt:lpstr>What are the consequences of underperforming?</vt:lpstr>
      <vt:lpstr>What are the consequences of underperforming?</vt:lpstr>
      <vt:lpstr>PowerPoint Presentation</vt:lpstr>
      <vt:lpstr>What are the consequences of underperforming?</vt:lpstr>
      <vt:lpstr>What are the consequences of underperforming?</vt:lpstr>
      <vt:lpstr>What are the expenses for College Credit Plus?</vt:lpstr>
      <vt:lpstr>What are the expenses for College Credit Plus?</vt:lpstr>
      <vt:lpstr>What are support services are available for students?</vt:lpstr>
      <vt:lpstr>What about athletic eligibility?</vt:lpstr>
      <vt:lpstr>Will the course credits transfer?</vt:lpstr>
      <vt:lpstr>What are the deadlines?</vt:lpstr>
      <vt:lpstr>Next Steps</vt:lpstr>
      <vt:lpstr>Do you have other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Information Session</dc:title>
  <dc:creator>Laura Padgett</dc:creator>
  <cp:lastModifiedBy>Brandon Prather</cp:lastModifiedBy>
  <cp:revision>110</cp:revision>
  <dcterms:created xsi:type="dcterms:W3CDTF">2019-07-31T17:39:52Z</dcterms:created>
  <dcterms:modified xsi:type="dcterms:W3CDTF">2024-02-14T16:38:20Z</dcterms:modified>
</cp:coreProperties>
</file>